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40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60.jpg" ContentType="image/png"/>
  <Override PartName="/ppt/media/image61.jpg" ContentType="image/png"/>
  <Override PartName="/ppt/media/image62.jpg" ContentType="image/png"/>
  <Override PartName="/ppt/media/image7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9"/>
  </p:notesMasterIdLst>
  <p:sldIdLst>
    <p:sldId id="438" r:id="rId3"/>
    <p:sldId id="510" r:id="rId4"/>
    <p:sldId id="451" r:id="rId5"/>
    <p:sldId id="511" r:id="rId6"/>
    <p:sldId id="512" r:id="rId7"/>
    <p:sldId id="513" r:id="rId8"/>
    <p:sldId id="514" r:id="rId9"/>
    <p:sldId id="515" r:id="rId10"/>
    <p:sldId id="516" r:id="rId11"/>
    <p:sldId id="560" r:id="rId12"/>
    <p:sldId id="565" r:id="rId13"/>
    <p:sldId id="568" r:id="rId14"/>
    <p:sldId id="519" r:id="rId15"/>
    <p:sldId id="520" r:id="rId16"/>
    <p:sldId id="521" r:id="rId17"/>
    <p:sldId id="522" r:id="rId18"/>
    <p:sldId id="524" r:id="rId19"/>
    <p:sldId id="523" r:id="rId20"/>
    <p:sldId id="527" r:id="rId21"/>
    <p:sldId id="529" r:id="rId22"/>
    <p:sldId id="530" r:id="rId23"/>
    <p:sldId id="563" r:id="rId24"/>
    <p:sldId id="566" r:id="rId25"/>
    <p:sldId id="561" r:id="rId26"/>
    <p:sldId id="528" r:id="rId27"/>
    <p:sldId id="532" r:id="rId28"/>
    <p:sldId id="533" r:id="rId29"/>
    <p:sldId id="534" r:id="rId30"/>
    <p:sldId id="535" r:id="rId31"/>
    <p:sldId id="536" r:id="rId32"/>
    <p:sldId id="567" r:id="rId33"/>
    <p:sldId id="537" r:id="rId34"/>
    <p:sldId id="540" r:id="rId35"/>
    <p:sldId id="539" r:id="rId36"/>
    <p:sldId id="569" r:id="rId37"/>
    <p:sldId id="538" r:id="rId38"/>
    <p:sldId id="541" r:id="rId39"/>
    <p:sldId id="543" r:id="rId40"/>
    <p:sldId id="544" r:id="rId41"/>
    <p:sldId id="545" r:id="rId42"/>
    <p:sldId id="546" r:id="rId43"/>
    <p:sldId id="547" r:id="rId44"/>
    <p:sldId id="548" r:id="rId45"/>
    <p:sldId id="549" r:id="rId46"/>
    <p:sldId id="550" r:id="rId47"/>
    <p:sldId id="551" r:id="rId48"/>
    <p:sldId id="552" r:id="rId49"/>
    <p:sldId id="553" r:id="rId50"/>
    <p:sldId id="554" r:id="rId51"/>
    <p:sldId id="559" r:id="rId52"/>
    <p:sldId id="556" r:id="rId53"/>
    <p:sldId id="558" r:id="rId54"/>
    <p:sldId id="557" r:id="rId55"/>
    <p:sldId id="555" r:id="rId56"/>
    <p:sldId id="564" r:id="rId57"/>
    <p:sldId id="43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121B"/>
    <a:srgbClr val="005AA0"/>
    <a:srgbClr val="323F4F"/>
    <a:srgbClr val="E8ECEF"/>
    <a:srgbClr val="666666"/>
    <a:srgbClr val="D52B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2" autoAdjust="0"/>
    <p:restoredTop sz="91412" autoAdjust="0"/>
  </p:normalViewPr>
  <p:slideViewPr>
    <p:cSldViewPr>
      <p:cViewPr varScale="1">
        <p:scale>
          <a:sx n="106" d="100"/>
          <a:sy n="106" d="100"/>
        </p:scale>
        <p:origin x="1944" y="102"/>
      </p:cViewPr>
      <p:guideLst>
        <p:guide orient="horz" pos="2160"/>
        <p:guide pos="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2CDB6F-9360-4AC5-A1A4-B746F8B27D7E}" type="datetimeFigureOut">
              <a:rPr lang="en-GB" smtClean="0"/>
              <a:pPr/>
              <a:t>11/03/2024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8AF62-0413-459D-A055-9BD345497D1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16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519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½*</a:t>
            </a:r>
            <a:r>
              <a:rPr lang="en-US" altLang="zh-CN" dirty="0" err="1" smtClean="0"/>
              <a:t>num</a:t>
            </a:r>
            <a:r>
              <a:rPr lang="en-US" altLang="zh-CN" dirty="0" smtClean="0"/>
              <a:t>(n)-1=</a:t>
            </a:r>
            <a:r>
              <a:rPr lang="en-US" altLang="zh-CN" dirty="0" err="1" smtClean="0"/>
              <a:t>num</a:t>
            </a:r>
            <a:r>
              <a:rPr lang="en-US" altLang="zh-CN" dirty="0" smtClean="0"/>
              <a:t>(n+1)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812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0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讲解递归树时，想讲解分解过程，之后讲怎么求最深路径深度，并计算出</a:t>
            </a:r>
            <a:r>
              <a:rPr lang="en-US" altLang="zh-CN" dirty="0" smtClean="0"/>
              <a:t>k</a:t>
            </a:r>
            <a:r>
              <a:rPr lang="zh-CN" altLang="en-US" dirty="0" smtClean="0"/>
              <a:t>的值，再分析最坏情况是满二叉树，最底层叶子节点是满的。最后讲计算</a:t>
            </a:r>
            <a:r>
              <a:rPr lang="en-US" altLang="zh-CN" dirty="0" smtClean="0"/>
              <a:t>T(N)</a:t>
            </a:r>
            <a:r>
              <a:rPr lang="zh-CN" altLang="en-US" dirty="0" smtClean="0"/>
              <a:t>求和过程。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022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07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869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9: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492" y="2276875"/>
            <a:ext cx="10945216" cy="1010543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005AA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883" y="3717032"/>
            <a:ext cx="10945216" cy="1584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rgbClr val="323F4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2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400" y="404664"/>
            <a:ext cx="10009112" cy="64777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200">
                <a:solidFill>
                  <a:srgbClr val="005AA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7E1AC3CE-DD9A-424A-B460-B6E7DA652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48509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DF744FB-F32A-4D86-BF46-E39455BD7C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76589" y="6485092"/>
            <a:ext cx="660681" cy="365125"/>
          </a:xfrm>
          <a:prstGeom prst="rect">
            <a:avLst/>
          </a:prstGeo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xmlns="" id="{01C62417-F7EB-7A46-8803-C58DF8FDDC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392" y="1196752"/>
            <a:ext cx="11089232" cy="4752975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  <a:lvl2pPr marL="742950" indent="-285750">
              <a:buClr>
                <a:schemeClr val="tx2"/>
              </a:buClr>
              <a:buSzPct val="60000"/>
              <a:buFont typeface="Wingdings" pitchFamily="2" charset="2"/>
              <a:buChar char="l"/>
              <a:defRPr sz="22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>
              <a:buClr>
                <a:schemeClr val="tx2"/>
              </a:buClr>
              <a:buSzPct val="6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defRPr sz="1800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688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400" y="404664"/>
            <a:ext cx="10009112" cy="64777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200">
                <a:solidFill>
                  <a:srgbClr val="005AA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7E1AC3CE-DD9A-424A-B460-B6E7DA652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DF744FB-F32A-4D86-BF46-E39455BD7C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xmlns="" id="{01C62417-F7EB-7A46-8803-C58DF8FDDC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392" y="1196752"/>
            <a:ext cx="11089232" cy="4752975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  <a:lvl2pPr marL="742950" indent="-285750">
              <a:buClr>
                <a:schemeClr val="tx2"/>
              </a:buClr>
              <a:buSzPct val="60000"/>
              <a:buFont typeface="Wingdings" pitchFamily="2" charset="2"/>
              <a:buChar char="l"/>
              <a:defRPr sz="22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>
              <a:buClr>
                <a:schemeClr val="tx2"/>
              </a:buClr>
              <a:buSzPct val="6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defRPr sz="1800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: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4D7037CF-992E-4B35-B191-0E74645FEE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F31DFA2-D7BE-48EE-BE43-467C679DF4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3392" y="404664"/>
            <a:ext cx="10081120" cy="64777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200">
                <a:solidFill>
                  <a:srgbClr val="005AA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4599CE5C-827A-D743-9CD1-C72512D384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392" y="1196752"/>
            <a:ext cx="11089232" cy="4752975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  <a:lvl2pPr marL="742950" indent="-285750">
              <a:buClr>
                <a:schemeClr val="tx2"/>
              </a:buClr>
              <a:buSzPct val="60000"/>
              <a:buFont typeface="Wingdings" pitchFamily="2" charset="2"/>
              <a:buChar char="l"/>
              <a:defRPr sz="22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>
              <a:buClr>
                <a:schemeClr val="tx2"/>
              </a:buClr>
              <a:buSzPct val="6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defRPr sz="1800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7: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623392" y="404664"/>
            <a:ext cx="10081120" cy="64777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200">
                <a:solidFill>
                  <a:srgbClr val="005AA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xmlns="" id="{84EDCC78-042B-4145-83C1-5B919B63211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485093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xmlns="" id="{4956367F-6C99-5741-8698-56FC3E9DFB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76589" y="6485092"/>
            <a:ext cx="660681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8: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527381" y="404664"/>
            <a:ext cx="10177131" cy="64777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005AA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defRPr>
            </a:lvl1pPr>
          </a:lstStyle>
          <a:p>
            <a:endParaRPr lang="en-GB" dirty="0"/>
          </a:p>
        </p:txBody>
      </p:sp>
      <p:sp>
        <p:nvSpPr>
          <p:cNvPr id="5" name="Freeform 8"/>
          <p:cNvSpPr>
            <a:spLocks/>
          </p:cNvSpPr>
          <p:nvPr userDrawn="1"/>
        </p:nvSpPr>
        <p:spPr bwMode="auto">
          <a:xfrm>
            <a:off x="5067300" y="5008569"/>
            <a:ext cx="86784" cy="938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" y="330"/>
              </a:cxn>
            </a:cxnLst>
            <a:rect l="0" t="0" r="r" b="b"/>
            <a:pathLst>
              <a:path w="23" h="330">
                <a:moveTo>
                  <a:pt x="0" y="0"/>
                </a:moveTo>
                <a:cubicBezTo>
                  <a:pt x="3" y="57"/>
                  <a:pt x="23" y="330"/>
                  <a:pt x="23" y="33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5067302" y="4302132"/>
            <a:ext cx="2010833" cy="706437"/>
          </a:xfrm>
          <a:custGeom>
            <a:avLst/>
            <a:gdLst/>
            <a:ahLst/>
            <a:cxnLst>
              <a:cxn ang="0">
                <a:pos x="530" y="0"/>
              </a:cxn>
              <a:cxn ang="0">
                <a:pos x="520" y="7"/>
              </a:cxn>
              <a:cxn ang="0">
                <a:pos x="434" y="55"/>
              </a:cxn>
              <a:cxn ang="0">
                <a:pos x="339" y="80"/>
              </a:cxn>
              <a:cxn ang="0">
                <a:pos x="296" y="183"/>
              </a:cxn>
              <a:cxn ang="0">
                <a:pos x="199" y="173"/>
              </a:cxn>
              <a:cxn ang="0">
                <a:pos x="133" y="180"/>
              </a:cxn>
              <a:cxn ang="0">
                <a:pos x="43" y="187"/>
              </a:cxn>
              <a:cxn ang="0">
                <a:pos x="0" y="238"/>
              </a:cxn>
              <a:cxn ang="0">
                <a:pos x="0" y="248"/>
              </a:cxn>
            </a:cxnLst>
            <a:rect l="0" t="0" r="r" b="b"/>
            <a:pathLst>
              <a:path w="530" h="248">
                <a:moveTo>
                  <a:pt x="530" y="0"/>
                </a:moveTo>
                <a:cubicBezTo>
                  <a:pt x="527" y="2"/>
                  <a:pt x="524" y="4"/>
                  <a:pt x="520" y="7"/>
                </a:cubicBezTo>
                <a:cubicBezTo>
                  <a:pt x="480" y="28"/>
                  <a:pt x="466" y="48"/>
                  <a:pt x="434" y="55"/>
                </a:cubicBezTo>
                <a:cubicBezTo>
                  <a:pt x="402" y="63"/>
                  <a:pt x="340" y="76"/>
                  <a:pt x="339" y="80"/>
                </a:cubicBezTo>
                <a:cubicBezTo>
                  <a:pt x="338" y="83"/>
                  <a:pt x="328" y="176"/>
                  <a:pt x="296" y="183"/>
                </a:cubicBezTo>
                <a:cubicBezTo>
                  <a:pt x="263" y="190"/>
                  <a:pt x="232" y="192"/>
                  <a:pt x="199" y="173"/>
                </a:cubicBezTo>
                <a:cubicBezTo>
                  <a:pt x="166" y="154"/>
                  <a:pt x="147" y="180"/>
                  <a:pt x="133" y="180"/>
                </a:cubicBezTo>
                <a:cubicBezTo>
                  <a:pt x="118" y="180"/>
                  <a:pt x="58" y="174"/>
                  <a:pt x="43" y="187"/>
                </a:cubicBezTo>
                <a:cubicBezTo>
                  <a:pt x="27" y="201"/>
                  <a:pt x="0" y="223"/>
                  <a:pt x="0" y="238"/>
                </a:cubicBezTo>
                <a:cubicBezTo>
                  <a:pt x="0" y="240"/>
                  <a:pt x="0" y="243"/>
                  <a:pt x="0" y="24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7" name="Freeform 10"/>
          <p:cNvSpPr>
            <a:spLocks/>
          </p:cNvSpPr>
          <p:nvPr userDrawn="1"/>
        </p:nvSpPr>
        <p:spPr bwMode="auto">
          <a:xfrm>
            <a:off x="5044017" y="2060579"/>
            <a:ext cx="2142067" cy="2241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" y="105"/>
              </a:cxn>
              <a:cxn ang="0">
                <a:pos x="170" y="213"/>
              </a:cxn>
              <a:cxn ang="0">
                <a:pos x="330" y="387"/>
              </a:cxn>
              <a:cxn ang="0">
                <a:pos x="502" y="615"/>
              </a:cxn>
              <a:cxn ang="0">
                <a:pos x="561" y="725"/>
              </a:cxn>
              <a:cxn ang="0">
                <a:pos x="536" y="788"/>
              </a:cxn>
            </a:cxnLst>
            <a:rect l="0" t="0" r="r" b="b"/>
            <a:pathLst>
              <a:path w="564" h="788">
                <a:moveTo>
                  <a:pt x="0" y="0"/>
                </a:moveTo>
                <a:cubicBezTo>
                  <a:pt x="13" y="20"/>
                  <a:pt x="50" y="84"/>
                  <a:pt x="67" y="105"/>
                </a:cubicBezTo>
                <a:cubicBezTo>
                  <a:pt x="87" y="130"/>
                  <a:pt x="159" y="199"/>
                  <a:pt x="170" y="213"/>
                </a:cubicBezTo>
                <a:cubicBezTo>
                  <a:pt x="181" y="227"/>
                  <a:pt x="315" y="373"/>
                  <a:pt x="330" y="387"/>
                </a:cubicBezTo>
                <a:cubicBezTo>
                  <a:pt x="344" y="401"/>
                  <a:pt x="478" y="581"/>
                  <a:pt x="502" y="615"/>
                </a:cubicBezTo>
                <a:cubicBezTo>
                  <a:pt x="527" y="649"/>
                  <a:pt x="562" y="703"/>
                  <a:pt x="561" y="725"/>
                </a:cubicBezTo>
                <a:cubicBezTo>
                  <a:pt x="560" y="745"/>
                  <a:pt x="564" y="768"/>
                  <a:pt x="536" y="78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8" name="Freeform 11"/>
          <p:cNvSpPr>
            <a:spLocks/>
          </p:cNvSpPr>
          <p:nvPr userDrawn="1"/>
        </p:nvSpPr>
        <p:spPr bwMode="auto">
          <a:xfrm>
            <a:off x="4301069" y="1917707"/>
            <a:ext cx="742951" cy="142875"/>
          </a:xfrm>
          <a:custGeom>
            <a:avLst/>
            <a:gdLst/>
            <a:ahLst/>
            <a:cxnLst>
              <a:cxn ang="0">
                <a:pos x="0" y="47"/>
              </a:cxn>
              <a:cxn ang="0">
                <a:pos x="55" y="10"/>
              </a:cxn>
              <a:cxn ang="0">
                <a:pos x="100" y="11"/>
              </a:cxn>
              <a:cxn ang="0">
                <a:pos x="143" y="34"/>
              </a:cxn>
              <a:cxn ang="0">
                <a:pos x="191" y="43"/>
              </a:cxn>
              <a:cxn ang="0">
                <a:pos x="196" y="50"/>
              </a:cxn>
            </a:cxnLst>
            <a:rect l="0" t="0" r="r" b="b"/>
            <a:pathLst>
              <a:path w="196" h="50">
                <a:moveTo>
                  <a:pt x="0" y="47"/>
                </a:moveTo>
                <a:cubicBezTo>
                  <a:pt x="14" y="33"/>
                  <a:pt x="46" y="14"/>
                  <a:pt x="55" y="10"/>
                </a:cubicBezTo>
                <a:cubicBezTo>
                  <a:pt x="65" y="6"/>
                  <a:pt x="89" y="0"/>
                  <a:pt x="100" y="11"/>
                </a:cubicBezTo>
                <a:cubicBezTo>
                  <a:pt x="111" y="22"/>
                  <a:pt x="139" y="32"/>
                  <a:pt x="143" y="34"/>
                </a:cubicBezTo>
                <a:cubicBezTo>
                  <a:pt x="148" y="37"/>
                  <a:pt x="185" y="39"/>
                  <a:pt x="191" y="43"/>
                </a:cubicBezTo>
                <a:cubicBezTo>
                  <a:pt x="192" y="44"/>
                  <a:pt x="193" y="46"/>
                  <a:pt x="196" y="5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9" name="Freeform 12"/>
          <p:cNvSpPr>
            <a:spLocks/>
          </p:cNvSpPr>
          <p:nvPr userDrawn="1"/>
        </p:nvSpPr>
        <p:spPr bwMode="auto">
          <a:xfrm>
            <a:off x="4248153" y="2051057"/>
            <a:ext cx="131233" cy="236537"/>
          </a:xfrm>
          <a:custGeom>
            <a:avLst/>
            <a:gdLst/>
            <a:ahLst/>
            <a:cxnLst>
              <a:cxn ang="0">
                <a:pos x="62" y="78"/>
              </a:cxn>
              <a:cxn ang="0">
                <a:pos x="45" y="149"/>
              </a:cxn>
              <a:cxn ang="0">
                <a:pos x="4" y="83"/>
              </a:cxn>
              <a:cxn ang="0">
                <a:pos x="16" y="9"/>
              </a:cxn>
              <a:cxn ang="0">
                <a:pos x="25" y="0"/>
              </a:cxn>
            </a:cxnLst>
            <a:rect l="0" t="0" r="r" b="b"/>
            <a:pathLst>
              <a:path w="62" h="149">
                <a:moveTo>
                  <a:pt x="62" y="78"/>
                </a:moveTo>
                <a:cubicBezTo>
                  <a:pt x="55" y="99"/>
                  <a:pt x="55" y="149"/>
                  <a:pt x="45" y="149"/>
                </a:cubicBezTo>
                <a:cubicBezTo>
                  <a:pt x="29" y="149"/>
                  <a:pt x="4" y="108"/>
                  <a:pt x="4" y="83"/>
                </a:cubicBezTo>
                <a:cubicBezTo>
                  <a:pt x="4" y="59"/>
                  <a:pt x="0" y="34"/>
                  <a:pt x="16" y="9"/>
                </a:cubicBezTo>
                <a:cubicBezTo>
                  <a:pt x="18" y="7"/>
                  <a:pt x="21" y="4"/>
                  <a:pt x="25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0" name="Freeform 13"/>
          <p:cNvSpPr>
            <a:spLocks/>
          </p:cNvSpPr>
          <p:nvPr userDrawn="1"/>
        </p:nvSpPr>
        <p:spPr bwMode="auto">
          <a:xfrm>
            <a:off x="4364568" y="2165354"/>
            <a:ext cx="1540933" cy="1676400"/>
          </a:xfrm>
          <a:custGeom>
            <a:avLst/>
            <a:gdLst/>
            <a:ahLst/>
            <a:cxnLst>
              <a:cxn ang="0">
                <a:pos x="728" y="1056"/>
              </a:cxn>
              <a:cxn ang="0">
                <a:pos x="626" y="810"/>
              </a:cxn>
              <a:cxn ang="0">
                <a:pos x="447" y="432"/>
              </a:cxn>
              <a:cxn ang="0">
                <a:pos x="372" y="368"/>
              </a:cxn>
              <a:cxn ang="0">
                <a:pos x="246" y="337"/>
              </a:cxn>
              <a:cxn ang="0">
                <a:pos x="187" y="294"/>
              </a:cxn>
              <a:cxn ang="0">
                <a:pos x="135" y="276"/>
              </a:cxn>
              <a:cxn ang="0">
                <a:pos x="58" y="237"/>
              </a:cxn>
              <a:cxn ang="0">
                <a:pos x="17" y="199"/>
              </a:cxn>
              <a:cxn ang="0">
                <a:pos x="8" y="152"/>
              </a:cxn>
              <a:cxn ang="0">
                <a:pos x="26" y="84"/>
              </a:cxn>
              <a:cxn ang="0">
                <a:pos x="36" y="0"/>
              </a:cxn>
              <a:cxn ang="0">
                <a:pos x="6" y="6"/>
              </a:cxn>
            </a:cxnLst>
            <a:rect l="0" t="0" r="r" b="b"/>
            <a:pathLst>
              <a:path w="728" h="1056">
                <a:moveTo>
                  <a:pt x="728" y="1056"/>
                </a:moveTo>
                <a:cubicBezTo>
                  <a:pt x="723" y="1017"/>
                  <a:pt x="701" y="914"/>
                  <a:pt x="626" y="810"/>
                </a:cubicBezTo>
                <a:cubicBezTo>
                  <a:pt x="531" y="676"/>
                  <a:pt x="465" y="446"/>
                  <a:pt x="447" y="432"/>
                </a:cubicBezTo>
                <a:cubicBezTo>
                  <a:pt x="429" y="420"/>
                  <a:pt x="416" y="375"/>
                  <a:pt x="372" y="368"/>
                </a:cubicBezTo>
                <a:cubicBezTo>
                  <a:pt x="329" y="359"/>
                  <a:pt x="269" y="357"/>
                  <a:pt x="246" y="337"/>
                </a:cubicBezTo>
                <a:cubicBezTo>
                  <a:pt x="225" y="317"/>
                  <a:pt x="201" y="298"/>
                  <a:pt x="187" y="294"/>
                </a:cubicBezTo>
                <a:cubicBezTo>
                  <a:pt x="173" y="290"/>
                  <a:pt x="151" y="283"/>
                  <a:pt x="135" y="276"/>
                </a:cubicBezTo>
                <a:cubicBezTo>
                  <a:pt x="119" y="267"/>
                  <a:pt x="60" y="247"/>
                  <a:pt x="58" y="237"/>
                </a:cubicBezTo>
                <a:cubicBezTo>
                  <a:pt x="56" y="228"/>
                  <a:pt x="19" y="206"/>
                  <a:pt x="17" y="199"/>
                </a:cubicBezTo>
                <a:cubicBezTo>
                  <a:pt x="13" y="190"/>
                  <a:pt x="8" y="152"/>
                  <a:pt x="8" y="152"/>
                </a:cubicBezTo>
                <a:cubicBezTo>
                  <a:pt x="8" y="152"/>
                  <a:pt x="26" y="93"/>
                  <a:pt x="26" y="84"/>
                </a:cubicBezTo>
                <a:cubicBezTo>
                  <a:pt x="26" y="74"/>
                  <a:pt x="36" y="0"/>
                  <a:pt x="36" y="0"/>
                </a:cubicBezTo>
                <a:cubicBezTo>
                  <a:pt x="36" y="0"/>
                  <a:pt x="0" y="0"/>
                  <a:pt x="6" y="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1" name="Freeform 14"/>
          <p:cNvSpPr>
            <a:spLocks/>
          </p:cNvSpPr>
          <p:nvPr userDrawn="1"/>
        </p:nvSpPr>
        <p:spPr bwMode="auto">
          <a:xfrm>
            <a:off x="3807886" y="3648079"/>
            <a:ext cx="2101849" cy="222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" y="28"/>
              </a:cxn>
              <a:cxn ang="0">
                <a:pos x="121" y="39"/>
              </a:cxn>
              <a:cxn ang="0">
                <a:pos x="152" y="31"/>
              </a:cxn>
              <a:cxn ang="0">
                <a:pos x="262" y="29"/>
              </a:cxn>
              <a:cxn ang="0">
                <a:pos x="356" y="49"/>
              </a:cxn>
              <a:cxn ang="0">
                <a:pos x="483" y="71"/>
              </a:cxn>
              <a:cxn ang="0">
                <a:pos x="554" y="78"/>
              </a:cxn>
              <a:cxn ang="0">
                <a:pos x="553" y="68"/>
              </a:cxn>
            </a:cxnLst>
            <a:rect l="0" t="0" r="r" b="b"/>
            <a:pathLst>
              <a:path w="554" h="78">
                <a:moveTo>
                  <a:pt x="0" y="0"/>
                </a:moveTo>
                <a:cubicBezTo>
                  <a:pt x="14" y="7"/>
                  <a:pt x="45" y="23"/>
                  <a:pt x="64" y="28"/>
                </a:cubicBezTo>
                <a:cubicBezTo>
                  <a:pt x="90" y="35"/>
                  <a:pt x="121" y="39"/>
                  <a:pt x="121" y="39"/>
                </a:cubicBezTo>
                <a:cubicBezTo>
                  <a:pt x="121" y="39"/>
                  <a:pt x="140" y="33"/>
                  <a:pt x="152" y="31"/>
                </a:cubicBezTo>
                <a:cubicBezTo>
                  <a:pt x="164" y="30"/>
                  <a:pt x="249" y="27"/>
                  <a:pt x="262" y="29"/>
                </a:cubicBezTo>
                <a:cubicBezTo>
                  <a:pt x="274" y="31"/>
                  <a:pt x="326" y="40"/>
                  <a:pt x="356" y="49"/>
                </a:cubicBezTo>
                <a:cubicBezTo>
                  <a:pt x="386" y="58"/>
                  <a:pt x="460" y="69"/>
                  <a:pt x="483" y="71"/>
                </a:cubicBezTo>
                <a:cubicBezTo>
                  <a:pt x="507" y="74"/>
                  <a:pt x="554" y="78"/>
                  <a:pt x="554" y="78"/>
                </a:cubicBezTo>
                <a:cubicBezTo>
                  <a:pt x="554" y="78"/>
                  <a:pt x="554" y="75"/>
                  <a:pt x="553" y="6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2" name="Freeform 15"/>
          <p:cNvSpPr>
            <a:spLocks/>
          </p:cNvSpPr>
          <p:nvPr userDrawn="1"/>
        </p:nvSpPr>
        <p:spPr bwMode="auto">
          <a:xfrm>
            <a:off x="3780368" y="2151069"/>
            <a:ext cx="550333" cy="1497013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144" y="75"/>
              </a:cxn>
              <a:cxn ang="0">
                <a:pos x="131" y="233"/>
              </a:cxn>
              <a:cxn ang="0">
                <a:pos x="121" y="245"/>
              </a:cxn>
              <a:cxn ang="0">
                <a:pos x="122" y="261"/>
              </a:cxn>
              <a:cxn ang="0">
                <a:pos x="100" y="312"/>
              </a:cxn>
              <a:cxn ang="0">
                <a:pos x="81" y="358"/>
              </a:cxn>
              <a:cxn ang="0">
                <a:pos x="58" y="377"/>
              </a:cxn>
              <a:cxn ang="0">
                <a:pos x="36" y="389"/>
              </a:cxn>
              <a:cxn ang="0">
                <a:pos x="4" y="460"/>
              </a:cxn>
              <a:cxn ang="0">
                <a:pos x="0" y="493"/>
              </a:cxn>
              <a:cxn ang="0">
                <a:pos x="0" y="522"/>
              </a:cxn>
              <a:cxn ang="0">
                <a:pos x="7" y="526"/>
              </a:cxn>
            </a:cxnLst>
            <a:rect l="0" t="0" r="r" b="b"/>
            <a:pathLst>
              <a:path w="145" h="526">
                <a:moveTo>
                  <a:pt x="118" y="0"/>
                </a:moveTo>
                <a:cubicBezTo>
                  <a:pt x="130" y="21"/>
                  <a:pt x="145" y="51"/>
                  <a:pt x="144" y="75"/>
                </a:cubicBezTo>
                <a:cubicBezTo>
                  <a:pt x="143" y="114"/>
                  <a:pt x="137" y="227"/>
                  <a:pt x="131" y="233"/>
                </a:cubicBezTo>
                <a:cubicBezTo>
                  <a:pt x="126" y="238"/>
                  <a:pt x="121" y="245"/>
                  <a:pt x="121" y="245"/>
                </a:cubicBezTo>
                <a:cubicBezTo>
                  <a:pt x="121" y="245"/>
                  <a:pt x="124" y="248"/>
                  <a:pt x="122" y="261"/>
                </a:cubicBezTo>
                <a:cubicBezTo>
                  <a:pt x="120" y="275"/>
                  <a:pt x="108" y="297"/>
                  <a:pt x="100" y="312"/>
                </a:cubicBezTo>
                <a:cubicBezTo>
                  <a:pt x="92" y="328"/>
                  <a:pt x="82" y="350"/>
                  <a:pt x="81" y="358"/>
                </a:cubicBezTo>
                <a:cubicBezTo>
                  <a:pt x="80" y="366"/>
                  <a:pt x="63" y="377"/>
                  <a:pt x="58" y="377"/>
                </a:cubicBezTo>
                <a:cubicBezTo>
                  <a:pt x="52" y="377"/>
                  <a:pt x="41" y="372"/>
                  <a:pt x="36" y="389"/>
                </a:cubicBezTo>
                <a:cubicBezTo>
                  <a:pt x="30" y="406"/>
                  <a:pt x="4" y="460"/>
                  <a:pt x="4" y="460"/>
                </a:cubicBezTo>
                <a:cubicBezTo>
                  <a:pt x="4" y="460"/>
                  <a:pt x="0" y="486"/>
                  <a:pt x="0" y="493"/>
                </a:cubicBezTo>
                <a:cubicBezTo>
                  <a:pt x="0" y="500"/>
                  <a:pt x="0" y="522"/>
                  <a:pt x="0" y="522"/>
                </a:cubicBezTo>
                <a:cubicBezTo>
                  <a:pt x="0" y="522"/>
                  <a:pt x="3" y="523"/>
                  <a:pt x="7" y="52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3" name="Freeform 16"/>
          <p:cNvSpPr>
            <a:spLocks/>
          </p:cNvSpPr>
          <p:nvPr userDrawn="1"/>
        </p:nvSpPr>
        <p:spPr bwMode="auto">
          <a:xfrm>
            <a:off x="3213100" y="1897066"/>
            <a:ext cx="1016000" cy="254000"/>
          </a:xfrm>
          <a:custGeom>
            <a:avLst/>
            <a:gdLst/>
            <a:ahLst/>
            <a:cxnLst>
              <a:cxn ang="0">
                <a:pos x="0" y="14"/>
              </a:cxn>
              <a:cxn ang="0">
                <a:pos x="80" y="2"/>
              </a:cxn>
              <a:cxn ang="0">
                <a:pos x="199" y="39"/>
              </a:cxn>
              <a:cxn ang="0">
                <a:pos x="253" y="66"/>
              </a:cxn>
              <a:cxn ang="0">
                <a:pos x="268" y="89"/>
              </a:cxn>
            </a:cxnLst>
            <a:rect l="0" t="0" r="r" b="b"/>
            <a:pathLst>
              <a:path w="268" h="89">
                <a:moveTo>
                  <a:pt x="0" y="14"/>
                </a:moveTo>
                <a:cubicBezTo>
                  <a:pt x="20" y="9"/>
                  <a:pt x="59" y="0"/>
                  <a:pt x="80" y="2"/>
                </a:cubicBezTo>
                <a:cubicBezTo>
                  <a:pt x="110" y="5"/>
                  <a:pt x="182" y="30"/>
                  <a:pt x="199" y="39"/>
                </a:cubicBezTo>
                <a:cubicBezTo>
                  <a:pt x="216" y="48"/>
                  <a:pt x="253" y="66"/>
                  <a:pt x="253" y="66"/>
                </a:cubicBezTo>
                <a:cubicBezTo>
                  <a:pt x="254" y="68"/>
                  <a:pt x="260" y="77"/>
                  <a:pt x="268" y="89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4" name="Freeform 17"/>
          <p:cNvSpPr>
            <a:spLocks/>
          </p:cNvSpPr>
          <p:nvPr userDrawn="1"/>
        </p:nvSpPr>
        <p:spPr bwMode="auto">
          <a:xfrm>
            <a:off x="797986" y="1936757"/>
            <a:ext cx="2415116" cy="3265487"/>
          </a:xfrm>
          <a:custGeom>
            <a:avLst/>
            <a:gdLst/>
            <a:ahLst/>
            <a:cxnLst>
              <a:cxn ang="0">
                <a:pos x="0" y="1147"/>
              </a:cxn>
              <a:cxn ang="0">
                <a:pos x="105" y="902"/>
              </a:cxn>
              <a:cxn ang="0">
                <a:pos x="191" y="776"/>
              </a:cxn>
              <a:cxn ang="0">
                <a:pos x="489" y="610"/>
              </a:cxn>
              <a:cxn ang="0">
                <a:pos x="509" y="468"/>
              </a:cxn>
              <a:cxn ang="0">
                <a:pos x="505" y="374"/>
              </a:cxn>
              <a:cxn ang="0">
                <a:pos x="482" y="352"/>
              </a:cxn>
              <a:cxn ang="0">
                <a:pos x="481" y="319"/>
              </a:cxn>
              <a:cxn ang="0">
                <a:pos x="474" y="286"/>
              </a:cxn>
              <a:cxn ang="0">
                <a:pos x="485" y="217"/>
              </a:cxn>
              <a:cxn ang="0">
                <a:pos x="490" y="177"/>
              </a:cxn>
              <a:cxn ang="0">
                <a:pos x="557" y="52"/>
              </a:cxn>
              <a:cxn ang="0">
                <a:pos x="623" y="4"/>
              </a:cxn>
              <a:cxn ang="0">
                <a:pos x="636" y="0"/>
              </a:cxn>
            </a:cxnLst>
            <a:rect l="0" t="0" r="r" b="b"/>
            <a:pathLst>
              <a:path w="636" h="1147">
                <a:moveTo>
                  <a:pt x="0" y="1147"/>
                </a:moveTo>
                <a:cubicBezTo>
                  <a:pt x="0" y="1147"/>
                  <a:pt x="103" y="910"/>
                  <a:pt x="105" y="902"/>
                </a:cubicBezTo>
                <a:cubicBezTo>
                  <a:pt x="108" y="894"/>
                  <a:pt x="146" y="802"/>
                  <a:pt x="191" y="776"/>
                </a:cubicBezTo>
                <a:cubicBezTo>
                  <a:pt x="235" y="749"/>
                  <a:pt x="481" y="624"/>
                  <a:pt x="489" y="610"/>
                </a:cubicBezTo>
                <a:cubicBezTo>
                  <a:pt x="497" y="597"/>
                  <a:pt x="510" y="492"/>
                  <a:pt x="509" y="468"/>
                </a:cubicBezTo>
                <a:cubicBezTo>
                  <a:pt x="508" y="445"/>
                  <a:pt x="505" y="374"/>
                  <a:pt x="505" y="374"/>
                </a:cubicBezTo>
                <a:cubicBezTo>
                  <a:pt x="505" y="374"/>
                  <a:pt x="484" y="363"/>
                  <a:pt x="482" y="352"/>
                </a:cubicBezTo>
                <a:cubicBezTo>
                  <a:pt x="481" y="341"/>
                  <a:pt x="481" y="331"/>
                  <a:pt x="481" y="319"/>
                </a:cubicBezTo>
                <a:cubicBezTo>
                  <a:pt x="481" y="306"/>
                  <a:pt x="474" y="299"/>
                  <a:pt x="474" y="286"/>
                </a:cubicBezTo>
                <a:cubicBezTo>
                  <a:pt x="474" y="274"/>
                  <a:pt x="481" y="223"/>
                  <a:pt x="485" y="217"/>
                </a:cubicBezTo>
                <a:cubicBezTo>
                  <a:pt x="488" y="210"/>
                  <a:pt x="490" y="191"/>
                  <a:pt x="490" y="177"/>
                </a:cubicBezTo>
                <a:cubicBezTo>
                  <a:pt x="490" y="162"/>
                  <a:pt x="516" y="78"/>
                  <a:pt x="557" y="52"/>
                </a:cubicBezTo>
                <a:cubicBezTo>
                  <a:pt x="598" y="27"/>
                  <a:pt x="623" y="4"/>
                  <a:pt x="623" y="4"/>
                </a:cubicBezTo>
                <a:cubicBezTo>
                  <a:pt x="623" y="4"/>
                  <a:pt x="628" y="2"/>
                  <a:pt x="63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5" name="Freeform 18"/>
          <p:cNvSpPr>
            <a:spLocks/>
          </p:cNvSpPr>
          <p:nvPr userDrawn="1"/>
        </p:nvSpPr>
        <p:spPr bwMode="auto">
          <a:xfrm>
            <a:off x="4756151" y="2211391"/>
            <a:ext cx="215900" cy="166688"/>
          </a:xfrm>
          <a:custGeom>
            <a:avLst/>
            <a:gdLst/>
            <a:ahLst/>
            <a:cxnLst>
              <a:cxn ang="0">
                <a:pos x="57" y="13"/>
              </a:cxn>
              <a:cxn ang="0">
                <a:pos x="35" y="8"/>
              </a:cxn>
              <a:cxn ang="0">
                <a:pos x="21" y="5"/>
              </a:cxn>
              <a:cxn ang="0">
                <a:pos x="0" y="18"/>
              </a:cxn>
              <a:cxn ang="0">
                <a:pos x="4" y="39"/>
              </a:cxn>
              <a:cxn ang="0">
                <a:pos x="26" y="50"/>
              </a:cxn>
              <a:cxn ang="0">
                <a:pos x="56" y="54"/>
              </a:cxn>
              <a:cxn ang="0">
                <a:pos x="57" y="13"/>
              </a:cxn>
            </a:cxnLst>
            <a:rect l="0" t="0" r="r" b="b"/>
            <a:pathLst>
              <a:path w="57" h="59">
                <a:moveTo>
                  <a:pt x="57" y="13"/>
                </a:moveTo>
                <a:cubicBezTo>
                  <a:pt x="57" y="13"/>
                  <a:pt x="41" y="16"/>
                  <a:pt x="35" y="8"/>
                </a:cubicBezTo>
                <a:cubicBezTo>
                  <a:pt x="29" y="0"/>
                  <a:pt x="21" y="5"/>
                  <a:pt x="21" y="5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39"/>
                  <a:pt x="4" y="39"/>
                  <a:pt x="4" y="39"/>
                </a:cubicBezTo>
                <a:cubicBezTo>
                  <a:pt x="4" y="39"/>
                  <a:pt x="20" y="48"/>
                  <a:pt x="26" y="50"/>
                </a:cubicBezTo>
                <a:cubicBezTo>
                  <a:pt x="31" y="51"/>
                  <a:pt x="55" y="59"/>
                  <a:pt x="56" y="54"/>
                </a:cubicBezTo>
                <a:cubicBezTo>
                  <a:pt x="57" y="49"/>
                  <a:pt x="57" y="13"/>
                  <a:pt x="57" y="13"/>
                </a:cubicBezTo>
                <a:close/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6" name="Line 19"/>
          <p:cNvSpPr>
            <a:spLocks noChangeShapeType="1"/>
          </p:cNvSpPr>
          <p:nvPr userDrawn="1"/>
        </p:nvSpPr>
        <p:spPr bwMode="auto">
          <a:xfrm>
            <a:off x="1" y="5195891"/>
            <a:ext cx="806451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7" name="Line 20"/>
          <p:cNvSpPr>
            <a:spLocks noChangeShapeType="1"/>
          </p:cNvSpPr>
          <p:nvPr userDrawn="1"/>
        </p:nvSpPr>
        <p:spPr bwMode="auto">
          <a:xfrm>
            <a:off x="5139360" y="5946782"/>
            <a:ext cx="7067549" cy="1587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8" name="Oval 21"/>
          <p:cNvSpPr>
            <a:spLocks noChangeArrowheads="1"/>
          </p:cNvSpPr>
          <p:nvPr userDrawn="1"/>
        </p:nvSpPr>
        <p:spPr bwMode="auto">
          <a:xfrm>
            <a:off x="4286237" y="1714488"/>
            <a:ext cx="177800" cy="133350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9" name="Oval 22"/>
          <p:cNvSpPr>
            <a:spLocks noChangeArrowheads="1"/>
          </p:cNvSpPr>
          <p:nvPr userDrawn="1"/>
        </p:nvSpPr>
        <p:spPr bwMode="auto">
          <a:xfrm>
            <a:off x="4000487" y="1500174"/>
            <a:ext cx="190501" cy="160336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20" name="Oval 23"/>
          <p:cNvSpPr>
            <a:spLocks noChangeArrowheads="1"/>
          </p:cNvSpPr>
          <p:nvPr userDrawn="1"/>
        </p:nvSpPr>
        <p:spPr bwMode="auto">
          <a:xfrm>
            <a:off x="3524234" y="1357301"/>
            <a:ext cx="381001" cy="166685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21" name="Text Box 28"/>
          <p:cNvSpPr txBox="1">
            <a:spLocks noChangeArrowheads="1"/>
          </p:cNvSpPr>
          <p:nvPr userDrawn="1"/>
        </p:nvSpPr>
        <p:spPr bwMode="auto">
          <a:xfrm>
            <a:off x="5143493" y="5143512"/>
            <a:ext cx="676275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GB" altLang="zh-CN" sz="3200" dirty="0">
                <a:ea typeface="宋体" pitchFamily="2" charset="-122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600"/>
                            </p:stCondLst>
                            <p:childTnLst>
                              <p:par>
                                <p:cTn id="6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2A2EEB01-6495-45BE-B8A2-58500451C0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3" y="3573016"/>
            <a:ext cx="11137237" cy="287464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751BE1BD-DFA1-42D0-8FE9-EC77CDF492DE}"/>
              </a:ext>
            </a:extLst>
          </p:cNvPr>
          <p:cNvGrpSpPr/>
          <p:nvPr userDrawn="1"/>
        </p:nvGrpSpPr>
        <p:grpSpPr>
          <a:xfrm>
            <a:off x="2567608" y="764704"/>
            <a:ext cx="3212192" cy="737580"/>
            <a:chOff x="8185819" y="90570"/>
            <a:chExt cx="2711479" cy="640047"/>
          </a:xfrm>
        </p:grpSpPr>
        <p:pic>
          <p:nvPicPr>
            <p:cNvPr id="21" name="图片 6">
              <a:extLst>
                <a:ext uri="{FF2B5EF4-FFF2-40B4-BE49-F238E27FC236}">
                  <a16:creationId xmlns:a16="http://schemas.microsoft.com/office/drawing/2014/main" xmlns="" id="{55BF893F-585A-4C5D-9F9D-F57324659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5819" y="121394"/>
              <a:ext cx="609222" cy="609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图片 7">
              <a:extLst>
                <a:ext uri="{FF2B5EF4-FFF2-40B4-BE49-F238E27FC236}">
                  <a16:creationId xmlns:a16="http://schemas.microsoft.com/office/drawing/2014/main" xmlns="" id="{3AB0EFE0-BDCC-4BA9-B53F-BD817BE80D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91" t="64297" r="9830" b="7486"/>
            <a:stretch>
              <a:fillRect/>
            </a:stretch>
          </p:blipFill>
          <p:spPr bwMode="auto">
            <a:xfrm>
              <a:off x="8845653" y="90570"/>
              <a:ext cx="2051645" cy="606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424B2763-31C6-4A32-B230-75D6D536F486}"/>
              </a:ext>
            </a:extLst>
          </p:cNvPr>
          <p:cNvSpPr/>
          <p:nvPr userDrawn="1"/>
        </p:nvSpPr>
        <p:spPr>
          <a:xfrm rot="5400000" flipV="1">
            <a:off x="5500140" y="1142254"/>
            <a:ext cx="865353" cy="1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A0BBC789-CC79-5C45-82C6-6907AD7197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718577"/>
            <a:ext cx="4218718" cy="77375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24B2763-31C6-4A32-B230-75D6D536F486}"/>
              </a:ext>
            </a:extLst>
          </p:cNvPr>
          <p:cNvSpPr/>
          <p:nvPr userDrawn="1"/>
        </p:nvSpPr>
        <p:spPr>
          <a:xfrm flipV="1">
            <a:off x="623392" y="959128"/>
            <a:ext cx="11137237" cy="21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xmlns="" id="{D1F1B02B-8175-483B-8A1C-EADEB142D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50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xmlns="" id="{EDC8466F-A23F-48E2-9377-40E7CCCA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6589" y="6485092"/>
            <a:ext cx="660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5A14C88A-3BA9-47C6-9EE8-6405E83BAE3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949" y="21599"/>
            <a:ext cx="1037960" cy="95912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42507B9E-9BBC-6240-BB58-3D758361C10C}"/>
              </a:ext>
            </a:extLst>
          </p:cNvPr>
          <p:cNvGrpSpPr/>
          <p:nvPr userDrawn="1"/>
        </p:nvGrpSpPr>
        <p:grpSpPr>
          <a:xfrm rot="10800000">
            <a:off x="179512" y="620688"/>
            <a:ext cx="433078" cy="101282"/>
            <a:chOff x="78938" y="1038860"/>
            <a:chExt cx="433078" cy="101282"/>
          </a:xfrm>
        </p:grpSpPr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xmlns="" id="{FA8085B9-2555-3746-83C0-43E1F6C3CF9B}"/>
                </a:ext>
              </a:extLst>
            </p:cNvPr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rgbClr val="005AA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xmlns="" id="{C942DDA0-03E6-DC4B-B155-2D714A1D9E70}"/>
                </a:ext>
              </a:extLst>
            </p:cNvPr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rgbClr val="005AA0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xmlns="" id="{D9F607DC-4AB3-B641-AD4F-A9E67545501A}"/>
                </a:ext>
              </a:extLst>
            </p:cNvPr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rgbClr val="005A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CD2F2BC8-23AA-7D47-9CB0-945D4E26DC6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9320"/>
            <a:ext cx="2915816" cy="5347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7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0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3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492" y="2202430"/>
            <a:ext cx="10945216" cy="1082554"/>
          </a:xfrm>
        </p:spPr>
        <p:txBody>
          <a:bodyPr/>
          <a:lstStyle/>
          <a:p>
            <a:pPr algn="ctr"/>
            <a:r>
              <a:rPr lang="zh-CN" altLang="en-US" sz="54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计算机 算法设计与分析</a:t>
            </a:r>
            <a:r>
              <a:rPr lang="en-US" altLang="zh-CN" sz="5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/>
            </a:r>
            <a:br>
              <a:rPr lang="en-US" altLang="zh-CN" sz="5400" b="1" dirty="0">
                <a:latin typeface="Times New Roman" panose="02020603050405020304" pitchFamily="18" charset="0"/>
                <a:ea typeface="华文行楷" panose="02010800040101010101" pitchFamily="2" charset="-122"/>
              </a:rPr>
            </a:br>
            <a:r>
              <a:rPr lang="en-US" altLang="zh-CN" sz="2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Computer Algorithms Design &amp;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Analysis</a:t>
            </a:r>
            <a:br>
              <a:rPr lang="en-US" altLang="zh-CN" sz="24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</a:br>
            <a:r>
              <a:rPr lang="zh-CN" altLang="en-US" sz="32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第二章 </a:t>
            </a:r>
            <a:r>
              <a:rPr lang="zh-CN" altLang="en-US" sz="32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递归</a:t>
            </a:r>
            <a:r>
              <a:rPr lang="en-US" altLang="zh-CN" sz="5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/>
            </a:r>
            <a:br>
              <a:rPr lang="en-US" altLang="zh-CN" sz="5400" b="1" dirty="0">
                <a:latin typeface="Times New Roman" panose="02020603050405020304" pitchFamily="18" charset="0"/>
                <a:ea typeface="华文行楷" panose="02010800040101010101" pitchFamily="2" charset="-122"/>
              </a:rPr>
            </a:br>
            <a:endParaRPr lang="zh-CN" altLang="en-US" sz="5400" b="1" dirty="0"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华北电力大学计算机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系</a:t>
            </a:r>
            <a:endParaRPr lang="zh-CN" altLang="en-US" sz="2400" b="1" dirty="0"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008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、递归算法的应用和设计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1196752"/>
            <a:ext cx="9937104" cy="4752975"/>
          </a:xfrm>
        </p:spPr>
        <p:txBody>
          <a:bodyPr/>
          <a:lstStyle/>
          <a:p>
            <a:pPr lvl="2"/>
            <a:r>
              <a:rPr lang="zh-CN" altLang="en-US" sz="2400" b="1" dirty="0" smtClean="0">
                <a:latin typeface="宋体" panose="02010600030101010101" pitchFamily="2" charset="-122"/>
              </a:rPr>
              <a:t>实例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2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：</a:t>
            </a:r>
            <a:r>
              <a:rPr lang="zh-CN" altLang="en-US" sz="2400" b="1" dirty="0" smtClean="0"/>
              <a:t>“单链表逆序”问题：</a:t>
            </a:r>
            <a:endParaRPr lang="en-US" altLang="zh-CN" sz="2400" b="1" dirty="0" smtClean="0"/>
          </a:p>
          <a:p>
            <a:pPr lvl="2"/>
            <a:endParaRPr lang="en-US" altLang="zh-CN" dirty="0"/>
          </a:p>
          <a:p>
            <a:pPr lvl="3"/>
            <a:endParaRPr lang="en-US" altLang="zh-CN" dirty="0" smtClean="0"/>
          </a:p>
          <a:p>
            <a:pPr lvl="3"/>
            <a:r>
              <a:rPr lang="zh-CN" altLang="en-US" sz="2400" dirty="0" smtClean="0"/>
              <a:t>递归算法</a:t>
            </a:r>
            <a:r>
              <a:rPr lang="en-US" altLang="zh-CN" sz="2400" dirty="0" smtClean="0"/>
              <a:t>Reverse(head)</a:t>
            </a:r>
            <a:r>
              <a:rPr lang="zh-CN" altLang="en-US" sz="2400" dirty="0" smtClean="0"/>
              <a:t>（返回已逆序链表的尾结点指针）：</a:t>
            </a:r>
            <a:endParaRPr lang="en-US" altLang="zh-CN" sz="2400" dirty="0" smtClean="0"/>
          </a:p>
          <a:p>
            <a:pPr lvl="4"/>
            <a:r>
              <a:rPr lang="zh-CN" altLang="en-US" sz="2400" dirty="0" smtClean="0"/>
              <a:t>基本</a:t>
            </a:r>
            <a:r>
              <a:rPr lang="zh-CN" altLang="en-US" sz="2400" dirty="0"/>
              <a:t>思路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lvl="5"/>
            <a:r>
              <a:rPr lang="zh-CN" altLang="en-US" dirty="0" smtClean="0"/>
              <a:t>将正序的链表的头结点链接到已逆序的子链表的尾部。问题转化为求子链表的逆序</a:t>
            </a:r>
            <a:r>
              <a:rPr lang="zh-CN" altLang="en-US" dirty="0" smtClean="0">
                <a:solidFill>
                  <a:srgbClr val="FF0000"/>
                </a:solidFill>
              </a:rPr>
              <a:t>（原问题</a:t>
            </a:r>
            <a:r>
              <a:rPr lang="en-US" altLang="zh-CN" dirty="0" smtClean="0">
                <a:solidFill>
                  <a:srgbClr val="FF0000"/>
                </a:solidFill>
              </a:rPr>
              <a:t>—&gt;</a:t>
            </a:r>
            <a:r>
              <a:rPr lang="zh-CN" altLang="en-US" dirty="0" smtClean="0">
                <a:solidFill>
                  <a:srgbClr val="FF0000"/>
                </a:solidFill>
              </a:rPr>
              <a:t>子问题）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5"/>
            <a:r>
              <a:rPr lang="zh-CN" altLang="en-US" dirty="0" smtClean="0"/>
              <a:t>直到子链表为原序链表的尾结点（</a:t>
            </a:r>
            <a:r>
              <a:rPr lang="zh-CN" altLang="en-US" dirty="0" smtClean="0">
                <a:solidFill>
                  <a:srgbClr val="FF0000"/>
                </a:solidFill>
              </a:rPr>
              <a:t>递归出口</a:t>
            </a:r>
            <a:r>
              <a:rPr lang="zh-CN" altLang="en-US" dirty="0" smtClean="0"/>
              <a:t>，子链表仅一个结点，逆序为其本身）。</a:t>
            </a: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615835"/>
            <a:ext cx="5186400" cy="63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0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、递归算法的应用和设计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 wrap="none"/>
          <a:lstStyle/>
          <a:p>
            <a:pPr marL="1371600" lvl="3" indent="0">
              <a:buNone/>
            </a:pPr>
            <a:r>
              <a:rPr lang="en-US" altLang="zh-CN" sz="2400" b="1" dirty="0" smtClean="0"/>
              <a:t>Reverse(head</a:t>
            </a:r>
            <a:r>
              <a:rPr lang="zh-CN" altLang="en-US" sz="2400" b="1" dirty="0" smtClean="0"/>
              <a:t>，</a:t>
            </a:r>
            <a:r>
              <a:rPr lang="en-US" altLang="zh-CN" sz="2400" b="1" dirty="0" err="1" smtClean="0"/>
              <a:t>revHead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全局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.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输出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（返回逆序链表的尾结点指针）</a:t>
            </a:r>
            <a:endParaRPr lang="en-US" altLang="zh-CN" sz="2400" b="1" dirty="0" smtClean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582320"/>
            <a:ext cx="8856984" cy="49430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280" y="1924656"/>
            <a:ext cx="3325802" cy="4410639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10505917" y="1489718"/>
            <a:ext cx="1152128" cy="360040"/>
          </a:xfrm>
          <a:prstGeom prst="wedgeRoundRectCallout">
            <a:avLst>
              <a:gd name="adj1" fmla="val -69607"/>
              <a:gd name="adj2" fmla="val 12006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C++</a:t>
            </a:r>
            <a:r>
              <a:rPr lang="zh-CN" altLang="en-US" sz="2000" dirty="0" smtClean="0"/>
              <a:t>实现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0362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>
          <a:xfrm>
            <a:off x="11376589" y="6592267"/>
            <a:ext cx="660681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479376" y="1318736"/>
                <a:ext cx="5266763" cy="1844180"/>
              </a:xfrm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 altLang="zh-CN" sz="2000" b="1" dirty="0"/>
                  <a:t>Reverse(head</a:t>
                </a:r>
                <a:r>
                  <a:rPr lang="zh-CN" altLang="en-US" sz="2000" b="1" dirty="0"/>
                  <a:t>，</a:t>
                </a:r>
                <a:r>
                  <a:rPr lang="en-US" altLang="zh-CN" sz="2000" b="1" dirty="0" err="1" smtClean="0"/>
                  <a:t>revHead</a:t>
                </a:r>
                <a:r>
                  <a:rPr lang="en-US" altLang="zh-CN" sz="2000" b="1" dirty="0" smtClean="0"/>
                  <a:t>)</a:t>
                </a:r>
              </a:p>
              <a:p>
                <a:pPr lvl="1"/>
                <a:r>
                  <a:rPr lang="en-US" altLang="zh-CN" sz="2000" b="1" dirty="0" smtClean="0">
                    <a:latin typeface="宋体" panose="02010600030101010101" pitchFamily="2" charset="-122"/>
                  </a:rPr>
                  <a:t>{ head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2000" b="1" dirty="0" smtClean="0">
                    <a:latin typeface="宋体" panose="02010600030101010101" pitchFamily="2" charset="-122"/>
                  </a:rPr>
                  <a:t>null</a:t>
                </a:r>
                <a:r>
                  <a:rPr lang="zh-CN" altLang="en-US" sz="2000" b="1" dirty="0" smtClean="0"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1" dirty="0" smtClean="0">
                    <a:latin typeface="宋体" panose="02010600030101010101" pitchFamily="2" charset="-122"/>
                  </a:rPr>
                  <a:t>head-&gt;next</a:t>
                </a:r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2000" b="1" dirty="0" smtClean="0">
                    <a:latin typeface="宋体" panose="02010600030101010101" pitchFamily="2" charset="-122"/>
                  </a:rPr>
                  <a:t>null</a:t>
                </a:r>
              </a:p>
              <a:p>
                <a:pPr lvl="1"/>
                <a:r>
                  <a:rPr lang="en-US" altLang="zh-CN" sz="2000" b="1" dirty="0">
                    <a:latin typeface="宋体" panose="02010600030101010101" pitchFamily="2" charset="-122"/>
                  </a:rPr>
                  <a:t> </a:t>
                </a:r>
                <a:r>
                  <a:rPr lang="en-US" altLang="zh-CN" sz="2000" b="1" dirty="0" smtClean="0">
                    <a:latin typeface="宋体" panose="02010600030101010101" pitchFamily="2" charset="-122"/>
                  </a:rPr>
                  <a:t> temp&lt;-Reverse(head-&gt;next)</a:t>
                </a:r>
              </a:p>
              <a:p>
                <a:pPr lvl="1"/>
                <a:r>
                  <a:rPr lang="en-US" altLang="zh-CN" sz="2000" b="1" dirty="0">
                    <a:latin typeface="宋体" panose="02010600030101010101" pitchFamily="2" charset="-122"/>
                  </a:rPr>
                  <a:t> </a:t>
                </a:r>
                <a:r>
                  <a:rPr lang="en-US" altLang="zh-CN" sz="2000" b="1" dirty="0" smtClean="0">
                    <a:latin typeface="宋体" panose="02010600030101010101" pitchFamily="2" charset="-122"/>
                  </a:rPr>
                  <a:t> temp-</a:t>
                </a:r>
                <a:r>
                  <a:rPr lang="en-US" altLang="zh-CN" sz="2000" b="1" dirty="0">
                    <a:latin typeface="宋体" panose="02010600030101010101" pitchFamily="2" charset="-122"/>
                  </a:rPr>
                  <a:t>&gt;next&lt;-</a:t>
                </a:r>
                <a:r>
                  <a:rPr lang="en-US" altLang="zh-CN" sz="2000" b="1" dirty="0" err="1">
                    <a:latin typeface="宋体" panose="02010600030101010101" pitchFamily="2" charset="-122"/>
                  </a:rPr>
                  <a:t>head;rear</a:t>
                </a:r>
                <a:r>
                  <a:rPr lang="en-US" altLang="zh-CN" sz="2000" b="1" dirty="0">
                    <a:latin typeface="宋体" panose="02010600030101010101" pitchFamily="2" charset="-122"/>
                  </a:rPr>
                  <a:t>&lt;-</a:t>
                </a:r>
                <a:r>
                  <a:rPr lang="en-US" altLang="zh-CN" sz="2000" b="1" dirty="0" smtClean="0">
                    <a:latin typeface="宋体" panose="02010600030101010101" pitchFamily="2" charset="-122"/>
                  </a:rPr>
                  <a:t>head</a:t>
                </a:r>
              </a:p>
              <a:p>
                <a:pPr lvl="1"/>
                <a:r>
                  <a:rPr lang="en-US" altLang="zh-CN" sz="2000" b="1" dirty="0" smtClean="0">
                    <a:latin typeface="宋体" panose="02010600030101010101" pitchFamily="2" charset="-122"/>
                  </a:rPr>
                  <a:t>  return rear}</a:t>
                </a:r>
                <a:endParaRPr lang="zh-CN" altLang="en-US" sz="2000" b="1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479376" y="1318736"/>
                <a:ext cx="5266763" cy="1844180"/>
              </a:xfrm>
              <a:blipFill rotWithShape="0">
                <a:blip r:embed="rId2"/>
                <a:stretch>
                  <a:fillRect t="-1307" b="-5882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7184994" y="1498756"/>
            <a:ext cx="648072" cy="36004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7833066" y="1606768"/>
            <a:ext cx="366416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231939" y="1498755"/>
            <a:ext cx="648072" cy="36004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8880011" y="1606767"/>
            <a:ext cx="360040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271921" y="1498755"/>
            <a:ext cx="648072" cy="36004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807968" y="1447943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head</a:t>
            </a:r>
            <a:endParaRPr lang="zh-CN" altLang="en-US" sz="2400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6536922" y="1678775"/>
            <a:ext cx="6120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327589" y="2089628"/>
            <a:ext cx="1605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dirty="0" smtClean="0"/>
              <a:t>ead-&gt;next</a:t>
            </a:r>
            <a:endParaRPr lang="zh-CN" altLang="en-US" sz="2400" dirty="0"/>
          </a:p>
        </p:txBody>
      </p:sp>
      <p:cxnSp>
        <p:nvCxnSpPr>
          <p:cNvPr id="17" name="直接箭头连接符 16"/>
          <p:cNvCxnSpPr>
            <a:stCxn id="16" idx="3"/>
          </p:cNvCxnSpPr>
          <p:nvPr/>
        </p:nvCxnSpPr>
        <p:spPr>
          <a:xfrm flipV="1">
            <a:off x="7933541" y="1909609"/>
            <a:ext cx="538723" cy="4108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占位符 3"/>
              <p:cNvSpPr txBox="1">
                <a:spLocks/>
              </p:cNvSpPr>
              <p:nvPr/>
            </p:nvSpPr>
            <p:spPr>
              <a:xfrm>
                <a:off x="470885" y="3175699"/>
                <a:ext cx="5266763" cy="1857103"/>
              </a:xfrm>
              <a:prstGeom prst="rect">
                <a:avLst/>
              </a:prstGeom>
              <a:ln w="15875">
                <a:solidFill>
                  <a:srgbClr val="FF0000"/>
                </a:solidFill>
              </a:ln>
            </p:spPr>
            <p:txBody>
              <a:bodyPr vert="horz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itchFamily="2" charset="2"/>
                  <a:buChar char="n"/>
                  <a:defRPr sz="2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itchFamily="2" charset="2"/>
                  <a:buChar char="l"/>
                  <a:defRPr sz="22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itchFamily="2" charset="2"/>
                  <a:buChar char="u"/>
                  <a:defRPr sz="20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000" b="1" dirty="0" smtClean="0"/>
                  <a:t>Reverse(head</a:t>
                </a:r>
                <a:r>
                  <a:rPr lang="zh-CN" altLang="en-US" sz="2000" b="1" dirty="0"/>
                  <a:t>，</a:t>
                </a:r>
                <a:r>
                  <a:rPr lang="en-US" altLang="zh-CN" sz="2000" b="1" dirty="0" err="1" smtClean="0"/>
                  <a:t>revHead</a:t>
                </a:r>
                <a:r>
                  <a:rPr lang="en-US" altLang="zh-CN" sz="2000" b="1" dirty="0" smtClean="0"/>
                  <a:t>)</a:t>
                </a:r>
              </a:p>
              <a:p>
                <a:pPr lvl="1"/>
                <a:r>
                  <a:rPr lang="en-US" altLang="zh-CN" sz="2000" b="1" dirty="0" smtClean="0">
                    <a:latin typeface="宋体" panose="02010600030101010101" pitchFamily="2" charset="-122"/>
                  </a:rPr>
                  <a:t>{ head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2000" b="1" dirty="0" smtClean="0">
                    <a:latin typeface="宋体" panose="02010600030101010101" pitchFamily="2" charset="-122"/>
                  </a:rPr>
                  <a:t>null</a:t>
                </a:r>
                <a:r>
                  <a:rPr lang="zh-CN" altLang="en-US" sz="2000" b="1" dirty="0" smtClean="0">
                    <a:latin typeface="宋体" panose="02010600030101010101" pitchFamily="2" charset="-122"/>
                  </a:rPr>
                  <a:t>，</a:t>
                </a:r>
                <a:r>
                  <a:rPr lang="en-US" altLang="zh-CN" sz="2000" b="1" dirty="0" smtClean="0">
                    <a:latin typeface="宋体" panose="02010600030101010101" pitchFamily="2" charset="-122"/>
                  </a:rPr>
                  <a:t>head-&gt;next</a:t>
                </a:r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2000" b="1" dirty="0" smtClean="0">
                    <a:latin typeface="宋体" panose="02010600030101010101" pitchFamily="2" charset="-122"/>
                  </a:rPr>
                  <a:t>null</a:t>
                </a:r>
              </a:p>
              <a:p>
                <a:pPr lvl="1"/>
                <a:r>
                  <a:rPr lang="en-US" altLang="zh-CN" sz="2000" b="1" dirty="0">
                    <a:latin typeface="宋体" panose="02010600030101010101" pitchFamily="2" charset="-122"/>
                  </a:rPr>
                  <a:t> </a:t>
                </a:r>
                <a:r>
                  <a:rPr lang="en-US" altLang="zh-CN" sz="2000" b="1" dirty="0" smtClean="0">
                    <a:latin typeface="宋体" panose="02010600030101010101" pitchFamily="2" charset="-122"/>
                  </a:rPr>
                  <a:t> temp&lt;-Reverse(head-&gt;next)</a:t>
                </a:r>
              </a:p>
              <a:p>
                <a:pPr lvl="1"/>
                <a:r>
                  <a:rPr lang="en-US" altLang="zh-CN" sz="2000" b="1" dirty="0" smtClean="0">
                    <a:latin typeface="宋体" panose="02010600030101010101" pitchFamily="2" charset="-122"/>
                  </a:rPr>
                  <a:t>  temp-&gt;next&lt;-</a:t>
                </a:r>
                <a:r>
                  <a:rPr lang="en-US" altLang="zh-CN" sz="2000" b="1" dirty="0" err="1" smtClean="0">
                    <a:latin typeface="宋体" panose="02010600030101010101" pitchFamily="2" charset="-122"/>
                  </a:rPr>
                  <a:t>head;rear</a:t>
                </a:r>
                <a:r>
                  <a:rPr lang="en-US" altLang="zh-CN" sz="2000" b="1" dirty="0" smtClean="0">
                    <a:latin typeface="宋体" panose="02010600030101010101" pitchFamily="2" charset="-122"/>
                  </a:rPr>
                  <a:t>&lt;-head</a:t>
                </a:r>
              </a:p>
              <a:p>
                <a:pPr lvl="1"/>
                <a:r>
                  <a:rPr lang="en-US" altLang="zh-CN" sz="2000" b="1" dirty="0">
                    <a:latin typeface="宋体" panose="02010600030101010101" pitchFamily="2" charset="-122"/>
                  </a:rPr>
                  <a:t> </a:t>
                </a:r>
                <a:r>
                  <a:rPr lang="en-US" altLang="zh-CN" sz="2000" b="1" dirty="0" smtClean="0">
                    <a:latin typeface="宋体" panose="02010600030101010101" pitchFamily="2" charset="-122"/>
                  </a:rPr>
                  <a:t> return rear}</a:t>
                </a:r>
                <a:endParaRPr lang="zh-CN" altLang="en-US" sz="2000" b="1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0" name="文本占位符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85" y="3175699"/>
                <a:ext cx="5266763" cy="1857103"/>
              </a:xfrm>
              <a:prstGeom prst="rect">
                <a:avLst/>
              </a:prstGeom>
              <a:blipFill rotWithShape="0">
                <a:blip r:embed="rId3"/>
                <a:stretch>
                  <a:fillRect t="-1623" b="-5195"/>
                </a:stretch>
              </a:blipFill>
              <a:ln w="158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7216258" y="3240591"/>
            <a:ext cx="648072" cy="36004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7864330" y="3348603"/>
            <a:ext cx="360040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256240" y="3240591"/>
            <a:ext cx="648072" cy="36004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876715" y="324059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head</a:t>
            </a:r>
            <a:endParaRPr lang="zh-CN" altLang="en-US" sz="2400" dirty="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6605669" y="3471423"/>
            <a:ext cx="6120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413282" y="3831463"/>
            <a:ext cx="1605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dirty="0" smtClean="0"/>
              <a:t>ead-&gt;next</a:t>
            </a:r>
            <a:endParaRPr lang="zh-CN" altLang="en-US" sz="2400" dirty="0"/>
          </a:p>
        </p:txBody>
      </p:sp>
      <p:cxnSp>
        <p:nvCxnSpPr>
          <p:cNvPr id="29" name="直接箭头连接符 28"/>
          <p:cNvCxnSpPr>
            <a:stCxn id="28" idx="3"/>
          </p:cNvCxnSpPr>
          <p:nvPr/>
        </p:nvCxnSpPr>
        <p:spPr>
          <a:xfrm flipV="1">
            <a:off x="8019234" y="3651444"/>
            <a:ext cx="538723" cy="4108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文本占位符 3"/>
          <p:cNvSpPr txBox="1">
            <a:spLocks/>
          </p:cNvSpPr>
          <p:nvPr/>
        </p:nvSpPr>
        <p:spPr>
          <a:xfrm>
            <a:off x="480687" y="5045585"/>
            <a:ext cx="5266763" cy="1448149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vert="horz"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l"/>
              <a:defRPr sz="2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u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 smtClean="0"/>
              <a:t>Reverse(head</a:t>
            </a:r>
            <a:r>
              <a:rPr lang="zh-CN" altLang="en-US" sz="2000" b="1" dirty="0"/>
              <a:t>，</a:t>
            </a:r>
            <a:r>
              <a:rPr lang="en-US" altLang="zh-CN" sz="2000" b="1" dirty="0" err="1" smtClean="0"/>
              <a:t>revHead</a:t>
            </a:r>
            <a:r>
              <a:rPr lang="en-US" altLang="zh-CN" sz="2000" b="1" dirty="0" smtClean="0"/>
              <a:t>)</a:t>
            </a:r>
          </a:p>
          <a:p>
            <a:pPr lvl="1"/>
            <a:r>
              <a:rPr lang="en-US" altLang="zh-CN" sz="2000" b="1" dirty="0" smtClean="0">
                <a:latin typeface="宋体" panose="02010600030101010101" pitchFamily="2" charset="-122"/>
              </a:rPr>
              <a:t>{ head-&gt;next</a:t>
            </a:r>
            <a:r>
              <a:rPr lang="en-US" altLang="zh-CN" sz="2000" b="1" dirty="0">
                <a:ea typeface="Cambria Math" panose="02040503050406030204" pitchFamily="18" charset="0"/>
              </a:rPr>
              <a:t> </a:t>
            </a:r>
            <a:r>
              <a:rPr lang="en-US" altLang="zh-CN" sz="2000" b="1" dirty="0" smtClean="0">
                <a:ea typeface="Cambria Math" panose="02040503050406030204" pitchFamily="18" charset="0"/>
              </a:rPr>
              <a:t>= </a:t>
            </a:r>
            <a:r>
              <a:rPr lang="en-US" altLang="zh-CN" sz="2000" b="1" dirty="0" smtClean="0">
                <a:latin typeface="宋体" panose="02010600030101010101" pitchFamily="2" charset="-122"/>
              </a:rPr>
              <a:t>null</a:t>
            </a:r>
          </a:p>
          <a:p>
            <a:pPr lvl="1"/>
            <a:r>
              <a:rPr lang="en-US" altLang="zh-CN" sz="2000" b="1" dirty="0">
                <a:latin typeface="宋体" panose="02010600030101010101" pitchFamily="2" charset="-122"/>
              </a:rPr>
              <a:t> </a:t>
            </a:r>
            <a:r>
              <a:rPr lang="en-US" altLang="zh-CN" sz="2000" b="1" dirty="0" smtClean="0">
                <a:latin typeface="宋体" panose="02010600030101010101" pitchFamily="2" charset="-122"/>
              </a:rPr>
              <a:t> </a:t>
            </a:r>
            <a:r>
              <a:rPr lang="en-US" altLang="zh-CN" sz="2000" b="1" dirty="0" err="1" smtClean="0">
                <a:latin typeface="宋体" panose="02010600030101010101" pitchFamily="2" charset="-122"/>
              </a:rPr>
              <a:t>revHead</a:t>
            </a:r>
            <a:r>
              <a:rPr lang="en-US" altLang="zh-CN" sz="2000" b="1" dirty="0" smtClean="0">
                <a:latin typeface="宋体" panose="02010600030101010101" pitchFamily="2" charset="-122"/>
              </a:rPr>
              <a:t>&lt;-</a:t>
            </a:r>
            <a:r>
              <a:rPr lang="en-US" altLang="zh-CN" sz="2000" b="1" dirty="0" err="1" smtClean="0">
                <a:latin typeface="宋体" panose="02010600030101010101" pitchFamily="2" charset="-122"/>
              </a:rPr>
              <a:t>head;rear</a:t>
            </a:r>
            <a:r>
              <a:rPr lang="en-US" altLang="zh-CN" sz="2000" b="1" dirty="0" smtClean="0">
                <a:latin typeface="宋体" panose="02010600030101010101" pitchFamily="2" charset="-122"/>
              </a:rPr>
              <a:t>&lt;-head</a:t>
            </a:r>
          </a:p>
          <a:p>
            <a:pPr lvl="1"/>
            <a:r>
              <a:rPr lang="en-US" altLang="zh-CN" sz="2000" b="1" dirty="0">
                <a:latin typeface="宋体" panose="02010600030101010101" pitchFamily="2" charset="-122"/>
              </a:rPr>
              <a:t> </a:t>
            </a:r>
            <a:r>
              <a:rPr lang="en-US" altLang="zh-CN" sz="2000" b="1" dirty="0" smtClean="0">
                <a:latin typeface="宋体" panose="02010600030101010101" pitchFamily="2" charset="-122"/>
              </a:rPr>
              <a:t> return rear</a:t>
            </a:r>
            <a:r>
              <a:rPr lang="en-US" altLang="zh-CN" sz="2000" b="1" dirty="0">
                <a:latin typeface="宋体" panose="02010600030101010101" pitchFamily="2" charset="-122"/>
              </a:rPr>
              <a:t> </a:t>
            </a:r>
            <a:r>
              <a:rPr lang="en-US" altLang="zh-CN" sz="2000" b="1" dirty="0" smtClean="0">
                <a:latin typeface="宋体" panose="02010600030101010101" pitchFamily="2" charset="-122"/>
              </a:rPr>
              <a:t>}</a:t>
            </a:r>
            <a:endParaRPr lang="zh-CN" altLang="en-US" sz="2000" b="1" dirty="0">
              <a:latin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201321" y="5032802"/>
            <a:ext cx="648072" cy="36004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840549" y="5032802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head</a:t>
            </a:r>
            <a:endParaRPr lang="zh-CN" altLang="en-US" sz="2400" dirty="0"/>
          </a:p>
        </p:txBody>
      </p:sp>
      <p:cxnSp>
        <p:nvCxnSpPr>
          <p:cNvPr id="35" name="直接箭头连接符 34"/>
          <p:cNvCxnSpPr/>
          <p:nvPr/>
        </p:nvCxnSpPr>
        <p:spPr>
          <a:xfrm>
            <a:off x="6568024" y="5243852"/>
            <a:ext cx="6120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8465044" y="4981989"/>
            <a:ext cx="1235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/>
              <a:t>revHead</a:t>
            </a:r>
            <a:endParaRPr lang="zh-CN" altLang="en-US" sz="2400" dirty="0"/>
          </a:p>
        </p:txBody>
      </p:sp>
      <p:cxnSp>
        <p:nvCxnSpPr>
          <p:cNvPr id="39" name="直接箭头连接符 38"/>
          <p:cNvCxnSpPr/>
          <p:nvPr/>
        </p:nvCxnSpPr>
        <p:spPr>
          <a:xfrm flipH="1">
            <a:off x="7864330" y="5200846"/>
            <a:ext cx="603753" cy="119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6413282" y="5705517"/>
            <a:ext cx="696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rear</a:t>
            </a:r>
            <a:endParaRPr lang="zh-CN" altLang="en-US" sz="2400" dirty="0"/>
          </a:p>
        </p:txBody>
      </p:sp>
      <p:cxnSp>
        <p:nvCxnSpPr>
          <p:cNvPr id="43" name="直接箭头连接符 42"/>
          <p:cNvCxnSpPr>
            <a:stCxn id="42" idx="3"/>
          </p:cNvCxnSpPr>
          <p:nvPr/>
        </p:nvCxnSpPr>
        <p:spPr>
          <a:xfrm flipV="1">
            <a:off x="7110076" y="5443654"/>
            <a:ext cx="393121" cy="492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6" name="图片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537" y="2732855"/>
            <a:ext cx="5767231" cy="3251074"/>
          </a:xfrm>
          <a:prstGeom prst="rect">
            <a:avLst/>
          </a:prstGeom>
        </p:spPr>
      </p:pic>
      <p:cxnSp>
        <p:nvCxnSpPr>
          <p:cNvPr id="53" name="肘形连接符 52"/>
          <p:cNvCxnSpPr/>
          <p:nvPr/>
        </p:nvCxnSpPr>
        <p:spPr>
          <a:xfrm rot="5400000">
            <a:off x="3447140" y="2580259"/>
            <a:ext cx="923179" cy="53075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肘形连接符 55"/>
          <p:cNvCxnSpPr/>
          <p:nvPr/>
        </p:nvCxnSpPr>
        <p:spPr>
          <a:xfrm rot="5400000">
            <a:off x="3509536" y="4473809"/>
            <a:ext cx="1015625" cy="52446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肘形连接符 57"/>
          <p:cNvCxnSpPr/>
          <p:nvPr/>
        </p:nvCxnSpPr>
        <p:spPr>
          <a:xfrm rot="5400000" flipH="1" flipV="1">
            <a:off x="1104958" y="4584101"/>
            <a:ext cx="2171726" cy="1349047"/>
          </a:xfrm>
          <a:prstGeom prst="bentConnector3">
            <a:avLst>
              <a:gd name="adj1" fmla="val 90854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6" name="图片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916" y="4589224"/>
            <a:ext cx="3722041" cy="1807594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173752" y="2701251"/>
            <a:ext cx="844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temp</a:t>
            </a:r>
            <a:endParaRPr lang="zh-CN" altLang="en-US" sz="2400" dirty="0"/>
          </a:p>
        </p:txBody>
      </p:sp>
      <p:cxnSp>
        <p:nvCxnSpPr>
          <p:cNvPr id="71" name="直接箭头连接符 70"/>
          <p:cNvCxnSpPr/>
          <p:nvPr/>
        </p:nvCxnSpPr>
        <p:spPr>
          <a:xfrm flipH="1">
            <a:off x="8967184" y="3008461"/>
            <a:ext cx="424357" cy="3401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右箭头 74"/>
          <p:cNvSpPr/>
          <p:nvPr/>
        </p:nvSpPr>
        <p:spPr>
          <a:xfrm flipH="1">
            <a:off x="7811467" y="3307226"/>
            <a:ext cx="444773" cy="22676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6018348" y="3585877"/>
            <a:ext cx="69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rear</a:t>
            </a:r>
            <a:endParaRPr lang="zh-CN" altLang="en-US" sz="2400" dirty="0"/>
          </a:p>
        </p:txBody>
      </p:sp>
      <p:cxnSp>
        <p:nvCxnSpPr>
          <p:cNvPr id="78" name="直接箭头连接符 77"/>
          <p:cNvCxnSpPr>
            <a:stCxn id="77" idx="3"/>
          </p:cNvCxnSpPr>
          <p:nvPr/>
        </p:nvCxnSpPr>
        <p:spPr>
          <a:xfrm flipV="1">
            <a:off x="6715142" y="3552398"/>
            <a:ext cx="578707" cy="264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肘形连接符 79"/>
          <p:cNvCxnSpPr/>
          <p:nvPr/>
        </p:nvCxnSpPr>
        <p:spPr>
          <a:xfrm rot="5400000" flipH="1" flipV="1">
            <a:off x="1130780" y="2841467"/>
            <a:ext cx="2542206" cy="1423525"/>
          </a:xfrm>
          <a:prstGeom prst="bentConnector3">
            <a:avLst>
              <a:gd name="adj1" fmla="val 93447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8881880" y="913410"/>
            <a:ext cx="844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temp</a:t>
            </a:r>
            <a:endParaRPr lang="zh-CN" altLang="en-US" sz="2400" dirty="0"/>
          </a:p>
        </p:txBody>
      </p:sp>
      <p:cxnSp>
        <p:nvCxnSpPr>
          <p:cNvPr id="86" name="直接箭头连接符 85"/>
          <p:cNvCxnSpPr/>
          <p:nvPr/>
        </p:nvCxnSpPr>
        <p:spPr>
          <a:xfrm flipH="1">
            <a:off x="8555975" y="1210426"/>
            <a:ext cx="424357" cy="3401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右箭头 86"/>
          <p:cNvSpPr/>
          <p:nvPr/>
        </p:nvSpPr>
        <p:spPr>
          <a:xfrm flipH="1">
            <a:off x="8817402" y="1567264"/>
            <a:ext cx="444773" cy="22676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右箭头 89"/>
          <p:cNvSpPr/>
          <p:nvPr/>
        </p:nvSpPr>
        <p:spPr>
          <a:xfrm flipH="1">
            <a:off x="7782293" y="1577478"/>
            <a:ext cx="444773" cy="22676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6053052" y="1783867"/>
            <a:ext cx="69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rear</a:t>
            </a:r>
            <a:endParaRPr lang="zh-CN" altLang="en-US" sz="2400" dirty="0"/>
          </a:p>
        </p:txBody>
      </p:sp>
      <p:cxnSp>
        <p:nvCxnSpPr>
          <p:cNvPr id="92" name="直接箭头连接符 91"/>
          <p:cNvCxnSpPr>
            <a:stCxn id="91" idx="3"/>
          </p:cNvCxnSpPr>
          <p:nvPr/>
        </p:nvCxnSpPr>
        <p:spPr>
          <a:xfrm flipV="1">
            <a:off x="6749846" y="1750388"/>
            <a:ext cx="578707" cy="264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7" name="图片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482" y="2511159"/>
            <a:ext cx="3722041" cy="2081820"/>
          </a:xfrm>
          <a:prstGeom prst="rect">
            <a:avLst/>
          </a:prstGeom>
        </p:spPr>
      </p:pic>
      <p:sp>
        <p:nvSpPr>
          <p:cNvPr id="93" name="文本框 92"/>
          <p:cNvSpPr txBox="1"/>
          <p:nvPr/>
        </p:nvSpPr>
        <p:spPr>
          <a:xfrm>
            <a:off x="10493733" y="1447942"/>
            <a:ext cx="129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revHead</a:t>
            </a:r>
            <a:endParaRPr lang="zh-CN" altLang="en-US" sz="2400" dirty="0"/>
          </a:p>
        </p:txBody>
      </p:sp>
      <p:cxnSp>
        <p:nvCxnSpPr>
          <p:cNvPr id="94" name="直接箭头连接符 93"/>
          <p:cNvCxnSpPr/>
          <p:nvPr/>
        </p:nvCxnSpPr>
        <p:spPr>
          <a:xfrm flipH="1">
            <a:off x="9919994" y="1678775"/>
            <a:ext cx="57373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文本占位符 3"/>
          <p:cNvSpPr txBox="1">
            <a:spLocks/>
          </p:cNvSpPr>
          <p:nvPr/>
        </p:nvSpPr>
        <p:spPr>
          <a:xfrm>
            <a:off x="479376" y="454937"/>
            <a:ext cx="5266763" cy="806598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vert="horz"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l"/>
              <a:defRPr sz="2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u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 smtClean="0"/>
              <a:t>main()</a:t>
            </a:r>
          </a:p>
          <a:p>
            <a:pPr lvl="1"/>
            <a:r>
              <a:rPr lang="en-US" altLang="zh-CN" sz="2000" b="1" dirty="0" smtClean="0">
                <a:latin typeface="宋体" panose="02010600030101010101" pitchFamily="2" charset="-122"/>
              </a:rPr>
              <a:t>{…r&lt;-</a:t>
            </a:r>
            <a:r>
              <a:rPr lang="en-US" altLang="zh-CN" sz="2000" b="1" dirty="0" smtClean="0"/>
              <a:t>Reverse(head</a:t>
            </a:r>
            <a:r>
              <a:rPr lang="zh-CN" altLang="en-US" sz="2000" b="1" dirty="0"/>
              <a:t>，</a:t>
            </a:r>
            <a:r>
              <a:rPr lang="en-US" altLang="zh-CN" sz="2000" b="1" dirty="0" err="1"/>
              <a:t>revHead</a:t>
            </a:r>
            <a:r>
              <a:rPr lang="en-US" altLang="zh-CN" sz="2000" b="1" dirty="0" smtClean="0"/>
              <a:t>)…}</a:t>
            </a:r>
            <a:endParaRPr lang="en-US" altLang="zh-CN" sz="2000" b="1" dirty="0"/>
          </a:p>
          <a:p>
            <a:pPr lvl="1"/>
            <a:endParaRPr lang="zh-CN" altLang="en-US" sz="2000" b="1" dirty="0">
              <a:latin typeface="宋体" panose="02010600030101010101" pitchFamily="2" charset="-122"/>
            </a:endParaRPr>
          </a:p>
        </p:txBody>
      </p:sp>
      <p:cxnSp>
        <p:nvCxnSpPr>
          <p:cNvPr id="107" name="肘形连接符 106"/>
          <p:cNvCxnSpPr/>
          <p:nvPr/>
        </p:nvCxnSpPr>
        <p:spPr>
          <a:xfrm rot="10800000" flipV="1">
            <a:off x="3992853" y="1083077"/>
            <a:ext cx="902940" cy="479483"/>
          </a:xfrm>
          <a:prstGeom prst="bentConnector3">
            <a:avLst>
              <a:gd name="adj1" fmla="val -113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肘形连接符 113"/>
          <p:cNvCxnSpPr/>
          <p:nvPr/>
        </p:nvCxnSpPr>
        <p:spPr>
          <a:xfrm rot="5400000" flipH="1" flipV="1">
            <a:off x="1188027" y="1978851"/>
            <a:ext cx="1851080" cy="1818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50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/>
      <p:bldP spid="16" grpId="0"/>
      <p:bldP spid="21" grpId="0" animBg="1"/>
      <p:bldP spid="22" grpId="0" animBg="1"/>
      <p:bldP spid="23" grpId="0" animBg="1"/>
      <p:bldP spid="24" grpId="0"/>
      <p:bldP spid="28" grpId="0"/>
      <p:bldP spid="33" grpId="0" animBg="1"/>
      <p:bldP spid="34" grpId="0"/>
      <p:bldP spid="38" grpId="0"/>
      <p:bldP spid="42" grpId="0"/>
      <p:bldP spid="70" grpId="0"/>
      <p:bldP spid="75" grpId="0" animBg="1"/>
      <p:bldP spid="77" grpId="0"/>
      <p:bldP spid="85" grpId="0"/>
      <p:bldP spid="87" grpId="0" animBg="1"/>
      <p:bldP spid="90" grpId="0" animBg="1"/>
      <p:bldP spid="91" grpId="0"/>
      <p:bldP spid="9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、递归算法的应用和设计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b="1" dirty="0">
                <a:latin typeface="宋体" panose="02010600030101010101" pitchFamily="2" charset="-122"/>
              </a:rPr>
              <a:t>场景</a:t>
            </a:r>
            <a:r>
              <a:rPr lang="en-US" altLang="zh-CN" sz="2400" b="1" dirty="0"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</a:rPr>
              <a:t>：问题的数据结构是递归的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 lvl="1"/>
            <a:r>
              <a:rPr lang="zh-CN" altLang="en-US" b="1" dirty="0">
                <a:latin typeface="宋体" panose="02010600030101010101" pitchFamily="2" charset="-122"/>
              </a:rPr>
              <a:t>二叉树</a:t>
            </a:r>
            <a:r>
              <a:rPr lang="zh-CN" altLang="en-US" b="1" dirty="0" smtClean="0">
                <a:latin typeface="宋体" panose="02010600030101010101" pitchFamily="2" charset="-122"/>
              </a:rPr>
              <a:t>问题</a:t>
            </a:r>
            <a:endParaRPr lang="en-US" altLang="zh-CN" b="1" dirty="0" smtClean="0">
              <a:latin typeface="宋体" panose="02010600030101010101" pitchFamily="2" charset="-122"/>
            </a:endParaRPr>
          </a:p>
          <a:p>
            <a:pPr lvl="2"/>
            <a:r>
              <a:rPr lang="zh-CN" altLang="en-US" sz="2400" b="1" dirty="0">
                <a:latin typeface="宋体" panose="02010600030101010101" pitchFamily="2" charset="-122"/>
              </a:rPr>
              <a:t>二叉树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定义：</a:t>
            </a:r>
            <a:endParaRPr lang="en-US" altLang="zh-CN" sz="2400" b="1" dirty="0" smtClean="0">
              <a:latin typeface="宋体" panose="02010600030101010101" pitchFamily="2" charset="-122"/>
            </a:endParaRPr>
          </a:p>
          <a:p>
            <a:pPr marL="914400" lvl="2" indent="0">
              <a:buNone/>
            </a:pPr>
            <a:r>
              <a:rPr lang="en-US" altLang="zh-CN" sz="2400" b="1" dirty="0" smtClean="0">
                <a:latin typeface="宋体" panose="02010600030101010101" pitchFamily="2" charset="-122"/>
              </a:rPr>
              <a:t>	</a:t>
            </a:r>
            <a:r>
              <a:rPr lang="zh-CN" altLang="en-US" sz="2400" dirty="0"/>
              <a:t>二叉树</a:t>
            </a:r>
            <a:r>
              <a:rPr lang="en-US" altLang="zh-CN" sz="2400" dirty="0"/>
              <a:t>(Binary Tree)</a:t>
            </a:r>
            <a:r>
              <a:rPr lang="zh-CN" altLang="en-US" sz="2400" dirty="0"/>
              <a:t>也是一种递归的数据结构，其</a:t>
            </a:r>
            <a:r>
              <a:rPr lang="zh-CN" altLang="en-US" sz="2400" dirty="0" smtClean="0"/>
              <a:t>递归定义</a:t>
            </a:r>
            <a:r>
              <a:rPr lang="zh-CN" altLang="en-US" sz="2400" dirty="0"/>
              <a:t>为</a:t>
            </a:r>
            <a:r>
              <a:rPr lang="zh-CN" altLang="en-US" sz="2400" dirty="0" smtClean="0"/>
              <a:t>：</a:t>
            </a:r>
          </a:p>
          <a:p>
            <a:pPr marL="857250" lvl="3" indent="0">
              <a:buNone/>
            </a:pPr>
            <a:r>
              <a:rPr lang="en-US" altLang="zh-CN" sz="2000" dirty="0" smtClean="0"/>
              <a:t>                       1).</a:t>
            </a:r>
            <a:r>
              <a:rPr lang="zh-CN" altLang="en-US" sz="2000" dirty="0"/>
              <a:t>二叉树是一棵空树；</a:t>
            </a:r>
            <a:endParaRPr lang="zh-CN" altLang="en-US" sz="2000" dirty="0" smtClean="0"/>
          </a:p>
          <a:p>
            <a:pPr marL="857250" lvl="3" indent="0">
              <a:buNone/>
            </a:pPr>
            <a:r>
              <a:rPr lang="en-US" altLang="zh-CN" sz="2000" dirty="0" smtClean="0"/>
              <a:t>                       2).</a:t>
            </a:r>
            <a:r>
              <a:rPr lang="zh-CN" altLang="en-US" sz="2000" dirty="0"/>
              <a:t>二叉树是由一个根结点和两</a:t>
            </a:r>
            <a:r>
              <a:rPr lang="zh-CN" altLang="en-US" sz="2000" dirty="0" smtClean="0"/>
              <a:t>棵二叉树构成</a:t>
            </a:r>
            <a:r>
              <a:rPr lang="en-US" altLang="zh-CN" sz="2000" dirty="0" smtClean="0"/>
              <a:t>(</a:t>
            </a:r>
            <a:r>
              <a:rPr lang="zh-CN" altLang="en-US" sz="2000" dirty="0"/>
              <a:t>分别称为左右子树的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857250" lvl="3" indent="0">
              <a:buNone/>
            </a:pPr>
            <a:endParaRPr lang="en-US" altLang="zh-CN" dirty="0"/>
          </a:p>
          <a:p>
            <a:pPr marL="857250" lvl="3" indent="0">
              <a:buNone/>
            </a:pPr>
            <a:endParaRPr lang="en-US" altLang="zh-CN" dirty="0" smtClean="0"/>
          </a:p>
          <a:p>
            <a:pPr marL="857250" lvl="3" indent="0">
              <a:buNone/>
            </a:pPr>
            <a:endParaRPr lang="en-US" altLang="zh-CN" dirty="0"/>
          </a:p>
          <a:p>
            <a:pPr marL="857250" lvl="3" indent="0">
              <a:buNone/>
            </a:pPr>
            <a:endParaRPr lang="en-US" altLang="zh-CN" dirty="0" smtClean="0"/>
          </a:p>
          <a:p>
            <a:pPr marL="857250" lvl="3" indent="0">
              <a:buNone/>
            </a:pPr>
            <a:endParaRPr lang="en-US" altLang="zh-CN" dirty="0"/>
          </a:p>
          <a:p>
            <a:pPr marL="857250" lvl="3" indent="0">
              <a:buNone/>
            </a:pPr>
            <a:endParaRPr lang="en-US" altLang="zh-CN" dirty="0" smtClean="0"/>
          </a:p>
          <a:p>
            <a:pPr lvl="2"/>
            <a:r>
              <a:rPr lang="zh-CN" altLang="en-US" sz="2400" b="1" dirty="0">
                <a:latin typeface="宋体" panose="02010600030101010101" pitchFamily="2" charset="-122"/>
              </a:rPr>
              <a:t>应用实例：遍历、排序、剪枝等</a:t>
            </a:r>
            <a:endParaRPr lang="en-US" altLang="zh-CN" sz="2400" b="1" dirty="0">
              <a:latin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3645024"/>
            <a:ext cx="8352928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1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、递归算法的应用和设计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b="1" dirty="0" smtClean="0">
                <a:latin typeface="宋体" panose="02010600030101010101" pitchFamily="2" charset="-122"/>
              </a:rPr>
              <a:t>场景</a:t>
            </a:r>
            <a:r>
              <a:rPr lang="en-US" altLang="zh-CN" sz="2400" b="1" dirty="0">
                <a:latin typeface="宋体" panose="02010600030101010101" pitchFamily="2" charset="-122"/>
              </a:rPr>
              <a:t>2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：</a:t>
            </a:r>
            <a:r>
              <a:rPr lang="zh-CN" altLang="en-US" sz="2400" b="1" dirty="0">
                <a:latin typeface="宋体" panose="02010600030101010101" pitchFamily="2" charset="-122"/>
              </a:rPr>
              <a:t>问题的定义是递归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的（通常问题本身可列出递归函数）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 lvl="1"/>
            <a:r>
              <a:rPr lang="en-US" altLang="zh-CN" b="1" dirty="0">
                <a:latin typeface="宋体" panose="02010600030101010101" pitchFamily="2" charset="-122"/>
              </a:rPr>
              <a:t>Fibonacci</a:t>
            </a:r>
            <a:r>
              <a:rPr lang="zh-CN" altLang="en-US" b="1" dirty="0" smtClean="0">
                <a:latin typeface="宋体" panose="02010600030101010101" pitchFamily="2" charset="-122"/>
              </a:rPr>
              <a:t>数列问题</a:t>
            </a:r>
            <a:endParaRPr lang="en-US" altLang="zh-CN" b="1" dirty="0" smtClean="0">
              <a:latin typeface="宋体" panose="02010600030101010101" pitchFamily="2" charset="-122"/>
            </a:endParaRPr>
          </a:p>
          <a:p>
            <a:pPr lvl="1"/>
            <a:r>
              <a:rPr lang="zh-CN" altLang="en-US" b="1" dirty="0" smtClean="0">
                <a:latin typeface="宋体" panose="02010600030101010101" pitchFamily="2" charset="-122"/>
              </a:rPr>
              <a:t>计算阶乘</a:t>
            </a:r>
            <a:r>
              <a:rPr lang="en-US" altLang="zh-CN" b="1" dirty="0" smtClean="0">
                <a:latin typeface="宋体" panose="02010600030101010101" pitchFamily="2" charset="-122"/>
              </a:rPr>
              <a:t>n</a:t>
            </a:r>
            <a:r>
              <a:rPr lang="zh-CN" altLang="en-US" b="1" dirty="0" smtClean="0">
                <a:latin typeface="宋体" panose="02010600030101010101" pitchFamily="2" charset="-122"/>
              </a:rPr>
              <a:t>！问题</a:t>
            </a:r>
            <a:endParaRPr lang="en-US" altLang="zh-CN" b="1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189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4293096"/>
            <a:ext cx="7052457" cy="245570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、递归算法的应用和设计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b="1" dirty="0" smtClean="0">
                <a:latin typeface="宋体" panose="02010600030101010101" pitchFamily="2" charset="-122"/>
              </a:rPr>
              <a:t>场景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3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：问题</a:t>
            </a:r>
            <a:r>
              <a:rPr lang="zh-CN" altLang="en-US" sz="2400" b="1" dirty="0">
                <a:latin typeface="宋体" panose="02010600030101010101" pitchFamily="2" charset="-122"/>
              </a:rPr>
              <a:t>的解法是递归的</a:t>
            </a:r>
          </a:p>
          <a:p>
            <a:pPr lvl="1"/>
            <a:r>
              <a:rPr lang="zh-CN" altLang="en-US" b="1" dirty="0">
                <a:latin typeface="宋体" panose="02010600030101010101" pitchFamily="2" charset="-122"/>
              </a:rPr>
              <a:t>汉诺塔</a:t>
            </a:r>
            <a:r>
              <a:rPr lang="zh-CN" altLang="en-US" b="1" dirty="0" smtClean="0">
                <a:latin typeface="宋体" panose="02010600030101010101" pitchFamily="2" charset="-122"/>
              </a:rPr>
              <a:t>问题</a:t>
            </a:r>
            <a:endParaRPr lang="en-US" altLang="zh-CN" b="1" dirty="0" smtClean="0">
              <a:latin typeface="宋体" panose="02010600030101010101" pitchFamily="2" charset="-122"/>
            </a:endParaRPr>
          </a:p>
          <a:p>
            <a:pPr lvl="2"/>
            <a:r>
              <a:rPr lang="zh-CN" altLang="en-US" sz="2200" b="1" dirty="0" smtClean="0">
                <a:latin typeface="宋体" panose="02010600030101010101" pitchFamily="2" charset="-122"/>
              </a:rPr>
              <a:t>汉</a:t>
            </a:r>
            <a:r>
              <a:rPr lang="zh-CN" altLang="en-US" sz="2200" b="1" dirty="0">
                <a:latin typeface="宋体" panose="02010600030101010101" pitchFamily="2" charset="-122"/>
              </a:rPr>
              <a:t>诺塔问题的描述是：设有</a:t>
            </a:r>
            <a:r>
              <a:rPr lang="en-US" altLang="zh-CN" sz="2200" b="1" dirty="0">
                <a:latin typeface="宋体" panose="02010600030101010101" pitchFamily="2" charset="-122"/>
              </a:rPr>
              <a:t>3</a:t>
            </a:r>
            <a:r>
              <a:rPr lang="zh-CN" altLang="en-US" sz="2200" b="1" dirty="0">
                <a:latin typeface="宋体" panose="02010600030101010101" pitchFamily="2" charset="-122"/>
              </a:rPr>
              <a:t>根标号为</a:t>
            </a:r>
            <a:r>
              <a:rPr lang="en-US" altLang="zh-CN" sz="2200" b="1" dirty="0">
                <a:latin typeface="宋体" panose="02010600030101010101" pitchFamily="2" charset="-122"/>
              </a:rPr>
              <a:t>A</a:t>
            </a:r>
            <a:r>
              <a:rPr lang="zh-CN" altLang="en-US" sz="2200" b="1" dirty="0">
                <a:latin typeface="宋体" panose="02010600030101010101" pitchFamily="2" charset="-122"/>
              </a:rPr>
              <a:t>，</a:t>
            </a:r>
            <a:r>
              <a:rPr lang="en-US" altLang="zh-CN" sz="2200" b="1" dirty="0">
                <a:latin typeface="宋体" panose="02010600030101010101" pitchFamily="2" charset="-122"/>
              </a:rPr>
              <a:t>B</a:t>
            </a:r>
            <a:r>
              <a:rPr lang="zh-CN" altLang="en-US" sz="2200" b="1" dirty="0">
                <a:latin typeface="宋体" panose="02010600030101010101" pitchFamily="2" charset="-122"/>
              </a:rPr>
              <a:t>，</a:t>
            </a:r>
            <a:r>
              <a:rPr lang="en-US" altLang="zh-CN" sz="2200" b="1" dirty="0">
                <a:latin typeface="宋体" panose="02010600030101010101" pitchFamily="2" charset="-122"/>
              </a:rPr>
              <a:t>C</a:t>
            </a:r>
            <a:r>
              <a:rPr lang="zh-CN" altLang="en-US" sz="2200" b="1" dirty="0">
                <a:latin typeface="宋体" panose="02010600030101010101" pitchFamily="2" charset="-122"/>
              </a:rPr>
              <a:t>的柱子，在</a:t>
            </a:r>
            <a:r>
              <a:rPr lang="en-US" altLang="zh-CN" sz="2200" b="1" dirty="0">
                <a:latin typeface="宋体" panose="02010600030101010101" pitchFamily="2" charset="-122"/>
              </a:rPr>
              <a:t>A</a:t>
            </a:r>
            <a:r>
              <a:rPr lang="zh-CN" altLang="en-US" sz="2200" b="1" dirty="0">
                <a:latin typeface="宋体" panose="02010600030101010101" pitchFamily="2" charset="-122"/>
              </a:rPr>
              <a:t>柱上放着</a:t>
            </a:r>
            <a:r>
              <a:rPr lang="en-US" altLang="zh-CN" sz="2200" b="1" dirty="0">
                <a:latin typeface="宋体" panose="02010600030101010101" pitchFamily="2" charset="-122"/>
              </a:rPr>
              <a:t>n</a:t>
            </a:r>
            <a:r>
              <a:rPr lang="zh-CN" altLang="en-US" sz="2200" b="1" dirty="0">
                <a:latin typeface="宋体" panose="02010600030101010101" pitchFamily="2" charset="-122"/>
              </a:rPr>
              <a:t>个盘子，每一个都比下面的略小一点，要求把</a:t>
            </a:r>
            <a:r>
              <a:rPr lang="en-US" altLang="zh-CN" sz="2200" b="1" dirty="0">
                <a:latin typeface="宋体" panose="02010600030101010101" pitchFamily="2" charset="-122"/>
              </a:rPr>
              <a:t>A</a:t>
            </a:r>
            <a:r>
              <a:rPr lang="zh-CN" altLang="en-US" sz="2200" b="1" dirty="0">
                <a:latin typeface="宋体" panose="02010600030101010101" pitchFamily="2" charset="-122"/>
              </a:rPr>
              <a:t>柱上的盘子全部移到</a:t>
            </a:r>
            <a:r>
              <a:rPr lang="en-US" altLang="zh-CN" sz="2200" b="1" dirty="0">
                <a:latin typeface="宋体" panose="02010600030101010101" pitchFamily="2" charset="-122"/>
              </a:rPr>
              <a:t>C</a:t>
            </a:r>
            <a:r>
              <a:rPr lang="zh-CN" altLang="en-US" sz="2200" b="1" dirty="0">
                <a:latin typeface="宋体" panose="02010600030101010101" pitchFamily="2" charset="-122"/>
              </a:rPr>
              <a:t>柱</a:t>
            </a:r>
            <a:r>
              <a:rPr lang="zh-CN" altLang="en-US" sz="2200" b="1" dirty="0" smtClean="0">
                <a:latin typeface="宋体" panose="02010600030101010101" pitchFamily="2" charset="-122"/>
              </a:rPr>
              <a:t>上，给出盘子的移动过程。</a:t>
            </a:r>
            <a:endParaRPr lang="en-US" altLang="zh-CN" sz="2200" b="1" dirty="0">
              <a:latin typeface="宋体" panose="02010600030101010101" pitchFamily="2" charset="-122"/>
            </a:endParaRPr>
          </a:p>
          <a:p>
            <a:pPr marL="914400" lvl="2" indent="0">
              <a:buNone/>
            </a:pPr>
            <a:r>
              <a:rPr lang="zh-CN" altLang="en-US" sz="2200" b="1" dirty="0" smtClean="0">
                <a:latin typeface="宋体" panose="02010600030101010101" pitchFamily="2" charset="-122"/>
              </a:rPr>
              <a:t>  移动</a:t>
            </a:r>
            <a:r>
              <a:rPr lang="zh-CN" altLang="en-US" sz="2200" b="1" dirty="0">
                <a:latin typeface="宋体" panose="02010600030101010101" pitchFamily="2" charset="-122"/>
              </a:rPr>
              <a:t>的规则是：（</a:t>
            </a:r>
            <a:r>
              <a:rPr lang="en-US" altLang="zh-CN" sz="2200" b="1" dirty="0">
                <a:latin typeface="宋体" panose="02010600030101010101" pitchFamily="2" charset="-122"/>
              </a:rPr>
              <a:t>1</a:t>
            </a:r>
            <a:r>
              <a:rPr lang="zh-CN" altLang="en-US" sz="2200" b="1" dirty="0">
                <a:latin typeface="宋体" panose="02010600030101010101" pitchFamily="2" charset="-122"/>
              </a:rPr>
              <a:t>）一次只能移动一个盘子</a:t>
            </a:r>
            <a:r>
              <a:rPr lang="zh-CN" altLang="en-US" sz="2200" b="1" dirty="0" smtClean="0">
                <a:latin typeface="宋体" panose="02010600030101010101" pitchFamily="2" charset="-122"/>
              </a:rPr>
              <a:t>；</a:t>
            </a:r>
            <a:endParaRPr lang="en-US" altLang="zh-CN" sz="2200" b="1" dirty="0" smtClean="0">
              <a:latin typeface="宋体" panose="02010600030101010101" pitchFamily="2" charset="-122"/>
            </a:endParaRPr>
          </a:p>
          <a:p>
            <a:pPr marL="914400" lvl="2" indent="0">
              <a:buNone/>
            </a:pPr>
            <a:r>
              <a:rPr lang="en-US" altLang="zh-CN" sz="2200" b="1" dirty="0" smtClean="0">
                <a:latin typeface="宋体" panose="02010600030101010101" pitchFamily="2" charset="-122"/>
              </a:rPr>
              <a:t>                </a:t>
            </a:r>
            <a:r>
              <a:rPr lang="zh-CN" altLang="en-US" sz="2200" b="1" dirty="0" smtClean="0">
                <a:latin typeface="宋体" panose="02010600030101010101" pitchFamily="2" charset="-122"/>
              </a:rPr>
              <a:t>（</a:t>
            </a:r>
            <a:r>
              <a:rPr lang="en-US" altLang="zh-CN" sz="2200" b="1" dirty="0" smtClean="0">
                <a:latin typeface="宋体" panose="02010600030101010101" pitchFamily="2" charset="-122"/>
              </a:rPr>
              <a:t>2</a:t>
            </a:r>
            <a:r>
              <a:rPr lang="zh-CN" altLang="en-US" sz="2200" b="1" dirty="0" smtClean="0">
                <a:latin typeface="宋体" panose="02010600030101010101" pitchFamily="2" charset="-122"/>
              </a:rPr>
              <a:t>）移动过程中大盘子不能放在小盘子上面；</a:t>
            </a:r>
            <a:endParaRPr lang="en-US" altLang="zh-CN" sz="2200" b="1" dirty="0" smtClean="0">
              <a:latin typeface="宋体" panose="02010600030101010101" pitchFamily="2" charset="-122"/>
            </a:endParaRPr>
          </a:p>
          <a:p>
            <a:pPr marL="914400" lvl="2" indent="0">
              <a:buNone/>
            </a:pPr>
            <a:r>
              <a:rPr lang="en-US" altLang="zh-CN" sz="2200" b="1" dirty="0" smtClean="0">
                <a:latin typeface="宋体" panose="02010600030101010101" pitchFamily="2" charset="-122"/>
              </a:rPr>
              <a:t>                </a:t>
            </a:r>
            <a:r>
              <a:rPr lang="zh-CN" altLang="en-US" sz="2200" b="1" dirty="0" smtClean="0">
                <a:latin typeface="宋体" panose="02010600030101010101" pitchFamily="2" charset="-122"/>
              </a:rPr>
              <a:t>（</a:t>
            </a:r>
            <a:r>
              <a:rPr lang="en-US" altLang="zh-CN" sz="2200" b="1" dirty="0">
                <a:latin typeface="宋体" panose="02010600030101010101" pitchFamily="2" charset="-122"/>
              </a:rPr>
              <a:t>3</a:t>
            </a:r>
            <a:r>
              <a:rPr lang="zh-CN" altLang="en-US" sz="2200" b="1" dirty="0">
                <a:latin typeface="宋体" panose="02010600030101010101" pitchFamily="2" charset="-122"/>
              </a:rPr>
              <a:t>）在移动过程中盘子可以放在</a:t>
            </a:r>
            <a:r>
              <a:rPr lang="en-US" altLang="zh-CN" sz="2200" b="1" dirty="0">
                <a:latin typeface="宋体" panose="02010600030101010101" pitchFamily="2" charset="-122"/>
              </a:rPr>
              <a:t>A</a:t>
            </a:r>
            <a:r>
              <a:rPr lang="zh-CN" altLang="en-US" sz="2200" b="1" dirty="0">
                <a:latin typeface="宋体" panose="02010600030101010101" pitchFamily="2" charset="-122"/>
              </a:rPr>
              <a:t>，</a:t>
            </a:r>
            <a:r>
              <a:rPr lang="en-US" altLang="zh-CN" sz="2200" b="1" dirty="0">
                <a:latin typeface="宋体" panose="02010600030101010101" pitchFamily="2" charset="-122"/>
              </a:rPr>
              <a:t>B</a:t>
            </a:r>
            <a:r>
              <a:rPr lang="zh-CN" altLang="en-US" sz="2200" b="1" dirty="0">
                <a:latin typeface="宋体" panose="02010600030101010101" pitchFamily="2" charset="-122"/>
              </a:rPr>
              <a:t>，</a:t>
            </a:r>
            <a:r>
              <a:rPr lang="en-US" altLang="zh-CN" sz="2200" b="1" dirty="0">
                <a:latin typeface="宋体" panose="02010600030101010101" pitchFamily="2" charset="-122"/>
              </a:rPr>
              <a:t>C</a:t>
            </a:r>
            <a:r>
              <a:rPr lang="zh-CN" altLang="en-US" sz="2200" b="1" dirty="0">
                <a:latin typeface="宋体" panose="02010600030101010101" pitchFamily="2" charset="-122"/>
              </a:rPr>
              <a:t>的任意一个柱子上。</a:t>
            </a:r>
            <a:r>
              <a:rPr lang="zh-CN" altLang="en-US" b="1" dirty="0">
                <a:latin typeface="宋体" panose="02010600030101010101" pitchFamily="2" charset="-122"/>
              </a:rPr>
              <a:t>　　</a:t>
            </a:r>
          </a:p>
          <a:p>
            <a:pPr marL="914400" lvl="2" indent="0">
              <a:buNone/>
            </a:pPr>
            <a:endParaRPr lang="en-US" altLang="zh-CN" b="1" dirty="0" smtClean="0">
              <a:latin typeface="宋体" panose="02010600030101010101" pitchFamily="2" charset="-122"/>
            </a:endParaRPr>
          </a:p>
          <a:p>
            <a:pPr marL="914400" lvl="2" indent="0">
              <a:buNone/>
            </a:pPr>
            <a:r>
              <a:rPr lang="en-US" altLang="zh-CN" b="1" dirty="0" smtClean="0">
                <a:latin typeface="宋体" panose="02010600030101010101" pitchFamily="2" charset="-122"/>
              </a:rPr>
              <a:t>	</a:t>
            </a:r>
            <a:endParaRPr lang="en-US" altLang="zh-CN" b="1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050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2529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3202374"/>
            <a:ext cx="6200689" cy="3282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、递归算法的应用和设计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1052736"/>
            <a:ext cx="11089232" cy="4752975"/>
          </a:xfrm>
        </p:spPr>
        <p:txBody>
          <a:bodyPr/>
          <a:lstStyle/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b="1" dirty="0" smtClean="0">
                <a:latin typeface="宋体" panose="02010600030101010101" pitchFamily="2" charset="-122"/>
              </a:rPr>
              <a:t>场景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3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：问题</a:t>
            </a:r>
            <a:r>
              <a:rPr lang="zh-CN" altLang="en-US" sz="2400" b="1" dirty="0">
                <a:latin typeface="宋体" panose="02010600030101010101" pitchFamily="2" charset="-122"/>
              </a:rPr>
              <a:t>的解法是递归的</a:t>
            </a:r>
          </a:p>
          <a:p>
            <a:pPr lvl="1"/>
            <a:r>
              <a:rPr lang="zh-CN" altLang="en-US" b="1" dirty="0">
                <a:latin typeface="宋体" panose="02010600030101010101" pitchFamily="2" charset="-122"/>
              </a:rPr>
              <a:t>汉诺塔</a:t>
            </a:r>
            <a:r>
              <a:rPr lang="zh-CN" altLang="en-US" b="1" dirty="0" smtClean="0">
                <a:latin typeface="宋体" panose="02010600030101010101" pitchFamily="2" charset="-122"/>
              </a:rPr>
              <a:t>问题</a:t>
            </a:r>
            <a:endParaRPr lang="en-US" altLang="zh-CN" b="1" dirty="0" smtClean="0">
              <a:latin typeface="宋体" panose="02010600030101010101" pitchFamily="2" charset="-122"/>
            </a:endParaRPr>
          </a:p>
          <a:p>
            <a:pPr lvl="2"/>
            <a:r>
              <a:rPr lang="zh-CN" altLang="en-US" b="1" dirty="0" smtClean="0">
                <a:latin typeface="宋体" panose="02010600030101010101" pitchFamily="2" charset="-122"/>
              </a:rPr>
              <a:t>基本思路：</a:t>
            </a:r>
            <a:endParaRPr lang="en-US" altLang="zh-CN" b="1" dirty="0" smtClean="0">
              <a:latin typeface="宋体" panose="02010600030101010101" pitchFamily="2" charset="-122"/>
            </a:endParaRPr>
          </a:p>
          <a:p>
            <a:pPr lvl="3"/>
            <a:r>
              <a:rPr lang="en-US" altLang="zh-CN" sz="2000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n</a:t>
            </a:r>
            <a:r>
              <a:rPr lang="zh-CN" altLang="en-US" sz="2000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个盘子的汉诺塔问题</a:t>
            </a:r>
            <a:r>
              <a:rPr lang="zh-CN" altLang="en-US" sz="2000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可转化为</a:t>
            </a:r>
            <a:r>
              <a:rPr lang="zh-CN" altLang="en-US" sz="2000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，首先把上边的</a:t>
            </a:r>
            <a:r>
              <a:rPr lang="en-US" altLang="zh-CN" sz="2000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n-1</a:t>
            </a:r>
            <a:r>
              <a:rPr lang="zh-CN" altLang="en-US" sz="2000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个盘子从</a:t>
            </a:r>
            <a:r>
              <a:rPr lang="en-US" altLang="zh-CN" sz="2000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A</a:t>
            </a:r>
            <a:r>
              <a:rPr lang="zh-CN" altLang="en-US" sz="2000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柱移到</a:t>
            </a:r>
            <a:r>
              <a:rPr lang="en-US" altLang="zh-CN" sz="2000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B</a:t>
            </a:r>
            <a:r>
              <a:rPr lang="zh-CN" altLang="en-US" sz="2000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柱</a:t>
            </a:r>
            <a:r>
              <a:rPr lang="zh-CN" altLang="en-US" sz="2000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，然后</a:t>
            </a:r>
            <a:r>
              <a:rPr lang="zh-CN" altLang="en-US" sz="2000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把最下边的一个盘子从</a:t>
            </a:r>
            <a:r>
              <a:rPr lang="en-US" altLang="zh-CN" sz="2000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A</a:t>
            </a:r>
            <a:r>
              <a:rPr lang="zh-CN" altLang="en-US" sz="2000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柱移到</a:t>
            </a:r>
            <a:r>
              <a:rPr lang="en-US" altLang="zh-CN" sz="2000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C</a:t>
            </a:r>
            <a:r>
              <a:rPr lang="zh-CN" altLang="en-US" sz="2000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柱</a:t>
            </a:r>
            <a:r>
              <a:rPr lang="zh-CN" altLang="en-US" sz="2000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，</a:t>
            </a:r>
            <a:r>
              <a:rPr lang="en-US" altLang="zh-CN" sz="2000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 1</a:t>
            </a:r>
            <a:r>
              <a:rPr lang="zh-CN" altLang="en-US" sz="2000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个盘子的汉诺塔问题可直接</a:t>
            </a:r>
            <a:r>
              <a:rPr lang="zh-CN" altLang="en-US" sz="2000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移动</a:t>
            </a:r>
            <a:r>
              <a:rPr lang="en-US" altLang="zh-CN" sz="2000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,</a:t>
            </a:r>
            <a:r>
              <a:rPr lang="zh-CN" altLang="en-US" sz="2000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最后</a:t>
            </a:r>
            <a:r>
              <a:rPr lang="zh-CN" altLang="en-US" sz="2000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把移到</a:t>
            </a:r>
            <a:r>
              <a:rPr lang="en-US" altLang="zh-CN" sz="2000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B</a:t>
            </a:r>
            <a:r>
              <a:rPr lang="zh-CN" altLang="en-US" sz="2000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柱的</a:t>
            </a:r>
            <a:r>
              <a:rPr lang="en-US" altLang="zh-CN" sz="2000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n-1</a:t>
            </a:r>
            <a:r>
              <a:rPr lang="zh-CN" altLang="en-US" sz="2000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个盘子再移到</a:t>
            </a:r>
            <a:r>
              <a:rPr lang="en-US" altLang="zh-CN" sz="2000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C</a:t>
            </a:r>
            <a:r>
              <a:rPr lang="zh-CN" altLang="en-US" sz="2000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柱。（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n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个盘子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A-&gt;C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的问题，转化为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n-1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个盘子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A-&gt;B,B-&gt;C,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两个子问题</a:t>
            </a:r>
            <a:r>
              <a:rPr lang="zh-CN" altLang="en-US" sz="2000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）</a:t>
            </a:r>
            <a:endParaRPr lang="en-US" altLang="zh-CN" sz="2000" b="1" dirty="0" smtClean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lvl="3"/>
            <a:r>
              <a:rPr lang="en-US" altLang="zh-CN" sz="2000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1</a:t>
            </a:r>
            <a:r>
              <a:rPr lang="zh-CN" altLang="en-US" sz="2000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号盘子直接</a:t>
            </a:r>
            <a:r>
              <a:rPr lang="en-US" altLang="zh-CN" sz="2000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A-&gt;C(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递归出口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)</a:t>
            </a:r>
          </a:p>
          <a:p>
            <a:pPr lvl="3"/>
            <a:r>
              <a:rPr lang="en-US" altLang="zh-CN" sz="2000" b="1" dirty="0" smtClean="0">
                <a:solidFill>
                  <a:srgbClr val="0070C0"/>
                </a:solidFill>
                <a:latin typeface="楷体_GB2312" pitchFamily="1" charset="-122"/>
                <a:ea typeface="楷体_GB2312" pitchFamily="1" charset="-122"/>
              </a:rPr>
              <a:t>n</a:t>
            </a:r>
            <a:r>
              <a:rPr lang="zh-CN" altLang="en-US" sz="2000" b="1" dirty="0" smtClean="0">
                <a:solidFill>
                  <a:srgbClr val="0070C0"/>
                </a:solidFill>
                <a:latin typeface="楷体_GB2312" pitchFamily="1" charset="-122"/>
                <a:ea typeface="楷体_GB2312" pitchFamily="1" charset="-122"/>
              </a:rPr>
              <a:t>个盘子</a:t>
            </a:r>
            <a:r>
              <a:rPr lang="en-US" altLang="zh-CN" sz="2000" b="1" dirty="0" smtClean="0">
                <a:solidFill>
                  <a:srgbClr val="0070C0"/>
                </a:solidFill>
                <a:latin typeface="楷体_GB2312" pitchFamily="1" charset="-122"/>
                <a:ea typeface="楷体_GB2312" pitchFamily="1" charset="-122"/>
              </a:rPr>
              <a:t>A-&gt;C</a:t>
            </a:r>
            <a:r>
              <a:rPr lang="zh-CN" altLang="en-US" sz="2000" b="1" dirty="0" smtClean="0">
                <a:solidFill>
                  <a:srgbClr val="0070C0"/>
                </a:solidFill>
                <a:latin typeface="楷体_GB2312" pitchFamily="1" charset="-122"/>
                <a:ea typeface="楷体_GB2312" pitchFamily="1" charset="-122"/>
              </a:rPr>
              <a:t>，必借助</a:t>
            </a:r>
            <a:r>
              <a:rPr lang="en-US" altLang="zh-CN" sz="2000" b="1" dirty="0" smtClean="0">
                <a:solidFill>
                  <a:srgbClr val="0070C0"/>
                </a:solidFill>
                <a:latin typeface="楷体_GB2312" pitchFamily="1" charset="-122"/>
                <a:ea typeface="楷体_GB2312" pitchFamily="1" charset="-122"/>
              </a:rPr>
              <a:t>B</a:t>
            </a:r>
          </a:p>
          <a:p>
            <a:pPr lvl="3"/>
            <a:r>
              <a:rPr lang="en-US" altLang="zh-CN" sz="2000" b="1" dirty="0" smtClean="0">
                <a:solidFill>
                  <a:srgbClr val="0070C0"/>
                </a:solidFill>
                <a:latin typeface="楷体_GB2312" pitchFamily="1" charset="-122"/>
                <a:ea typeface="楷体_GB2312" pitchFamily="1" charset="-122"/>
              </a:rPr>
              <a:t>n-1</a:t>
            </a:r>
            <a:r>
              <a:rPr lang="zh-CN" altLang="en-US" sz="2000" b="1" dirty="0" smtClean="0">
                <a:solidFill>
                  <a:srgbClr val="0070C0"/>
                </a:solidFill>
                <a:latin typeface="楷体_GB2312" pitchFamily="1" charset="-122"/>
                <a:ea typeface="楷体_GB2312" pitchFamily="1" charset="-122"/>
              </a:rPr>
              <a:t>个盘子</a:t>
            </a:r>
            <a:r>
              <a:rPr lang="en-US" altLang="zh-CN" sz="2000" b="1" dirty="0" smtClean="0">
                <a:solidFill>
                  <a:srgbClr val="0070C0"/>
                </a:solidFill>
                <a:latin typeface="楷体_GB2312" pitchFamily="1" charset="-122"/>
                <a:ea typeface="楷体_GB2312" pitchFamily="1" charset="-122"/>
              </a:rPr>
              <a:t>A-&gt;B</a:t>
            </a:r>
            <a:r>
              <a:rPr lang="zh-CN" altLang="en-US" sz="2000" b="1" dirty="0" smtClean="0">
                <a:solidFill>
                  <a:srgbClr val="0070C0"/>
                </a:solidFill>
                <a:latin typeface="楷体_GB2312" pitchFamily="1" charset="-122"/>
                <a:ea typeface="楷体_GB2312" pitchFamily="1" charset="-122"/>
              </a:rPr>
              <a:t>，必借助</a:t>
            </a:r>
            <a:r>
              <a:rPr lang="en-US" altLang="zh-CN" sz="2000" b="1" dirty="0" smtClean="0">
                <a:solidFill>
                  <a:srgbClr val="0070C0"/>
                </a:solidFill>
                <a:latin typeface="楷体_GB2312" pitchFamily="1" charset="-122"/>
                <a:ea typeface="楷体_GB2312" pitchFamily="1" charset="-122"/>
              </a:rPr>
              <a:t>C</a:t>
            </a:r>
          </a:p>
          <a:p>
            <a:pPr lvl="3"/>
            <a:r>
              <a:rPr lang="en-US" altLang="zh-CN" sz="2000" b="1" dirty="0" smtClean="0">
                <a:solidFill>
                  <a:srgbClr val="0070C0"/>
                </a:solidFill>
                <a:latin typeface="楷体_GB2312" pitchFamily="1" charset="-122"/>
                <a:ea typeface="楷体_GB2312" pitchFamily="1" charset="-122"/>
              </a:rPr>
              <a:t>n-1</a:t>
            </a:r>
            <a:r>
              <a:rPr lang="zh-CN" altLang="en-US" sz="2000" b="1" dirty="0" smtClean="0">
                <a:solidFill>
                  <a:srgbClr val="0070C0"/>
                </a:solidFill>
                <a:latin typeface="楷体_GB2312" pitchFamily="1" charset="-122"/>
                <a:ea typeface="楷体_GB2312" pitchFamily="1" charset="-122"/>
              </a:rPr>
              <a:t>个盘子</a:t>
            </a:r>
            <a:r>
              <a:rPr lang="en-US" altLang="zh-CN" sz="2000" b="1" dirty="0" smtClean="0">
                <a:solidFill>
                  <a:srgbClr val="0070C0"/>
                </a:solidFill>
                <a:latin typeface="楷体_GB2312" pitchFamily="1" charset="-122"/>
                <a:ea typeface="楷体_GB2312" pitchFamily="1" charset="-122"/>
              </a:rPr>
              <a:t>B-&gt;C,</a:t>
            </a:r>
            <a:r>
              <a:rPr lang="zh-CN" altLang="en-US" sz="2000" b="1" dirty="0" smtClean="0">
                <a:solidFill>
                  <a:srgbClr val="0070C0"/>
                </a:solidFill>
                <a:latin typeface="楷体_GB2312" pitchFamily="1" charset="-122"/>
                <a:ea typeface="楷体_GB2312" pitchFamily="1" charset="-122"/>
              </a:rPr>
              <a:t>必借助</a:t>
            </a:r>
            <a:r>
              <a:rPr lang="en-US" altLang="zh-CN" sz="2000" b="1" dirty="0" smtClean="0">
                <a:solidFill>
                  <a:srgbClr val="0070C0"/>
                </a:solidFill>
                <a:latin typeface="楷体_GB2312" pitchFamily="1" charset="-122"/>
                <a:ea typeface="楷体_GB2312" pitchFamily="1" charset="-122"/>
              </a:rPr>
              <a:t>A</a:t>
            </a:r>
          </a:p>
          <a:p>
            <a:pPr marL="914400" lvl="2" indent="0">
              <a:buNone/>
            </a:pPr>
            <a:endParaRPr lang="en-US" altLang="zh-CN" b="1" dirty="0" smtClean="0">
              <a:latin typeface="宋体" panose="02010600030101010101" pitchFamily="2" charset="-122"/>
            </a:endParaRPr>
          </a:p>
          <a:p>
            <a:pPr marL="914400" lvl="2" indent="0">
              <a:buNone/>
            </a:pPr>
            <a:r>
              <a:rPr lang="en-US" altLang="zh-CN" b="1" dirty="0" smtClean="0">
                <a:latin typeface="宋体" panose="02010600030101010101" pitchFamily="2" charset="-122"/>
              </a:rPr>
              <a:t>	</a:t>
            </a:r>
            <a:endParaRPr lang="en-US" altLang="zh-CN" b="1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476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、递归算法的应用和设计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b="1" dirty="0" smtClean="0">
                <a:latin typeface="宋体" panose="02010600030101010101" pitchFamily="2" charset="-122"/>
              </a:rPr>
              <a:t>场景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3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：问题</a:t>
            </a:r>
            <a:r>
              <a:rPr lang="zh-CN" altLang="en-US" sz="2400" b="1" dirty="0">
                <a:latin typeface="宋体" panose="02010600030101010101" pitchFamily="2" charset="-122"/>
              </a:rPr>
              <a:t>的解法是递归的</a:t>
            </a:r>
          </a:p>
          <a:p>
            <a:pPr lvl="1"/>
            <a:r>
              <a:rPr lang="zh-CN" altLang="en-US" b="1" dirty="0">
                <a:latin typeface="宋体" panose="02010600030101010101" pitchFamily="2" charset="-122"/>
              </a:rPr>
              <a:t>汉诺塔</a:t>
            </a:r>
            <a:r>
              <a:rPr lang="zh-CN" altLang="en-US" b="1" dirty="0" smtClean="0">
                <a:latin typeface="宋体" panose="02010600030101010101" pitchFamily="2" charset="-122"/>
              </a:rPr>
              <a:t>问题</a:t>
            </a:r>
            <a:endParaRPr lang="en-US" altLang="zh-CN" b="1" dirty="0" smtClean="0">
              <a:latin typeface="宋体" panose="02010600030101010101" pitchFamily="2" charset="-122"/>
            </a:endParaRPr>
          </a:p>
          <a:p>
            <a:pPr lvl="2"/>
            <a:r>
              <a:rPr lang="zh-CN" altLang="en-US" b="1" dirty="0" smtClean="0">
                <a:latin typeface="宋体" panose="02010600030101010101" pitchFamily="2" charset="-122"/>
              </a:rPr>
              <a:t>算法</a:t>
            </a:r>
            <a:r>
              <a:rPr lang="en-US" altLang="zh-CN" b="1" dirty="0">
                <a:latin typeface="宋体" panose="02010600030101010101" pitchFamily="2" charset="-122"/>
              </a:rPr>
              <a:t>Towers(</a:t>
            </a:r>
            <a:r>
              <a:rPr lang="en-US" altLang="zh-CN" b="1" dirty="0" err="1">
                <a:latin typeface="宋体" panose="02010600030101010101" pitchFamily="2" charset="-122"/>
              </a:rPr>
              <a:t>n,A,C,B</a:t>
            </a:r>
            <a:r>
              <a:rPr lang="en-US" altLang="zh-CN" b="1" dirty="0">
                <a:latin typeface="宋体" panose="02010600030101010101" pitchFamily="2" charset="-122"/>
              </a:rPr>
              <a:t>)</a:t>
            </a:r>
            <a:r>
              <a:rPr lang="zh-CN" altLang="en-US" b="1" dirty="0" smtClean="0">
                <a:latin typeface="宋体" panose="02010600030101010101" pitchFamily="2" charset="-122"/>
              </a:rPr>
              <a:t>设计：</a:t>
            </a:r>
            <a:endParaRPr lang="en-US" altLang="zh-CN" b="1" dirty="0" smtClean="0">
              <a:latin typeface="宋体" panose="02010600030101010101" pitchFamily="2" charset="-122"/>
            </a:endParaRPr>
          </a:p>
          <a:p>
            <a:pPr lvl="2"/>
            <a:r>
              <a:rPr lang="zh-CN" altLang="en-US" b="1" dirty="0" smtClean="0">
                <a:latin typeface="宋体" panose="02010600030101010101" pitchFamily="2" charset="-122"/>
              </a:rPr>
              <a:t>盘子</a:t>
            </a:r>
            <a:r>
              <a:rPr lang="zh-CN" altLang="en-US" b="1" dirty="0">
                <a:latin typeface="宋体" panose="02010600030101010101" pitchFamily="2" charset="-122"/>
              </a:rPr>
              <a:t>的个数</a:t>
            </a:r>
            <a:r>
              <a:rPr lang="en-US" altLang="zh-CN" b="1" dirty="0">
                <a:latin typeface="宋体" panose="02010600030101010101" pitchFamily="2" charset="-122"/>
              </a:rPr>
              <a:t>n</a:t>
            </a:r>
            <a:r>
              <a:rPr lang="zh-CN" altLang="en-US" b="1" dirty="0">
                <a:latin typeface="宋体" panose="02010600030101010101" pitchFamily="2" charset="-122"/>
              </a:rPr>
              <a:t>是必须的一个输入参数，对</a:t>
            </a:r>
            <a:r>
              <a:rPr lang="en-US" altLang="zh-CN" b="1" dirty="0">
                <a:latin typeface="宋体" panose="02010600030101010101" pitchFamily="2" charset="-122"/>
              </a:rPr>
              <a:t>n</a:t>
            </a:r>
            <a:r>
              <a:rPr lang="zh-CN" altLang="en-US" b="1" dirty="0">
                <a:latin typeface="宋体" panose="02010600030101010101" pitchFamily="2" charset="-122"/>
              </a:rPr>
              <a:t>个盘子</a:t>
            </a:r>
            <a:r>
              <a:rPr lang="en-US" altLang="zh-CN" b="1" dirty="0">
                <a:latin typeface="宋体" panose="02010600030101010101" pitchFamily="2" charset="-122"/>
              </a:rPr>
              <a:t>,</a:t>
            </a:r>
            <a:r>
              <a:rPr lang="zh-CN" altLang="en-US" b="1" dirty="0">
                <a:latin typeface="宋体" panose="02010600030101010101" pitchFamily="2" charset="-122"/>
              </a:rPr>
              <a:t>我们可从上至下依次编号为</a:t>
            </a:r>
            <a:r>
              <a:rPr lang="en-US" altLang="zh-CN" b="1" dirty="0">
                <a:latin typeface="宋体" panose="02010600030101010101" pitchFamily="2" charset="-122"/>
              </a:rPr>
              <a:t>1,2,…,n</a:t>
            </a:r>
            <a:r>
              <a:rPr lang="zh-CN" altLang="en-US" b="1" dirty="0" smtClean="0">
                <a:latin typeface="宋体" panose="02010600030101010101" pitchFamily="2" charset="-122"/>
              </a:rPr>
              <a:t>；</a:t>
            </a:r>
            <a:endParaRPr lang="en-US" altLang="zh-CN" b="1" dirty="0" smtClean="0">
              <a:latin typeface="宋体" panose="02010600030101010101" pitchFamily="2" charset="-122"/>
            </a:endParaRPr>
          </a:p>
          <a:p>
            <a:pPr lvl="2"/>
            <a:r>
              <a:rPr lang="zh-CN" altLang="en-US" b="1" dirty="0" smtClean="0">
                <a:latin typeface="宋体" panose="02010600030101010101" pitchFamily="2" charset="-122"/>
              </a:rPr>
              <a:t>输入</a:t>
            </a:r>
            <a:r>
              <a:rPr lang="zh-CN" altLang="en-US" b="1" dirty="0">
                <a:latin typeface="宋体" panose="02010600030101010101" pitchFamily="2" charset="-122"/>
              </a:rPr>
              <a:t>参数还需有</a:t>
            </a:r>
            <a:r>
              <a:rPr lang="en-US" altLang="zh-CN" b="1" dirty="0">
                <a:latin typeface="宋体" panose="02010600030101010101" pitchFamily="2" charset="-122"/>
              </a:rPr>
              <a:t>3</a:t>
            </a:r>
            <a:r>
              <a:rPr lang="zh-CN" altLang="en-US" b="1" dirty="0">
                <a:latin typeface="宋体" panose="02010600030101010101" pitchFamily="2" charset="-122"/>
              </a:rPr>
              <a:t>个柱子的代号</a:t>
            </a:r>
            <a:r>
              <a:rPr lang="en-US" altLang="zh-CN" b="1" dirty="0">
                <a:latin typeface="宋体" panose="02010600030101010101" pitchFamily="2" charset="-122"/>
              </a:rPr>
              <a:t>,</a:t>
            </a:r>
            <a:r>
              <a:rPr lang="zh-CN" altLang="en-US" b="1" dirty="0">
                <a:latin typeface="宋体" panose="02010600030101010101" pitchFamily="2" charset="-122"/>
              </a:rPr>
              <a:t>我们令</a:t>
            </a:r>
            <a:r>
              <a:rPr lang="en-US" altLang="zh-CN" b="1" dirty="0">
                <a:latin typeface="宋体" panose="02010600030101010101" pitchFamily="2" charset="-122"/>
              </a:rPr>
              <a:t>3</a:t>
            </a:r>
            <a:r>
              <a:rPr lang="zh-CN" altLang="en-US" b="1" dirty="0">
                <a:latin typeface="宋体" panose="02010600030101010101" pitchFamily="2" charset="-122"/>
              </a:rPr>
              <a:t>个柱子的参数名分别</a:t>
            </a:r>
            <a:r>
              <a:rPr lang="zh-CN" altLang="en-US" b="1" dirty="0" smtClean="0">
                <a:latin typeface="宋体" panose="02010600030101010101" pitchFamily="2" charset="-122"/>
              </a:rPr>
              <a:t>为起始柱</a:t>
            </a:r>
            <a:r>
              <a:rPr lang="en-US" altLang="zh-CN" b="1" dirty="0" smtClean="0">
                <a:latin typeface="宋体" panose="02010600030101010101" pitchFamily="2" charset="-122"/>
              </a:rPr>
              <a:t>A</a:t>
            </a:r>
            <a:r>
              <a:rPr lang="zh-CN" altLang="en-US" b="1" dirty="0">
                <a:latin typeface="宋体" panose="02010600030101010101" pitchFamily="2" charset="-122"/>
              </a:rPr>
              <a:t>，目的柱</a:t>
            </a:r>
            <a:r>
              <a:rPr lang="en-US" altLang="zh-CN" b="1" dirty="0" smtClean="0">
                <a:latin typeface="宋体" panose="02010600030101010101" pitchFamily="2" charset="-122"/>
              </a:rPr>
              <a:t>C</a:t>
            </a:r>
            <a:r>
              <a:rPr lang="zh-CN" altLang="en-US" b="1" dirty="0" smtClean="0">
                <a:latin typeface="宋体" panose="02010600030101010101" pitchFamily="2" charset="-122"/>
              </a:rPr>
              <a:t>、借助柱</a:t>
            </a:r>
            <a:r>
              <a:rPr lang="en-US" altLang="zh-CN" b="1" dirty="0" smtClean="0">
                <a:latin typeface="宋体" panose="02010600030101010101" pitchFamily="2" charset="-122"/>
              </a:rPr>
              <a:t>B</a:t>
            </a:r>
            <a:r>
              <a:rPr lang="zh-CN" altLang="en-US" b="1" dirty="0" smtClean="0">
                <a:latin typeface="宋体" panose="02010600030101010101" pitchFamily="2" charset="-122"/>
              </a:rPr>
              <a:t>；</a:t>
            </a:r>
            <a:endParaRPr lang="en-US" altLang="zh-CN" b="1" dirty="0" smtClean="0">
              <a:latin typeface="宋体" panose="02010600030101010101" pitchFamily="2" charset="-122"/>
            </a:endParaRPr>
          </a:p>
          <a:p>
            <a:pPr lvl="2"/>
            <a:r>
              <a:rPr lang="zh-CN" altLang="en-US" b="1" dirty="0" smtClean="0">
                <a:latin typeface="宋体" panose="02010600030101010101" pitchFamily="2" charset="-122"/>
              </a:rPr>
              <a:t>汉</a:t>
            </a:r>
            <a:r>
              <a:rPr lang="zh-CN" altLang="en-US" b="1" dirty="0">
                <a:latin typeface="宋体" panose="02010600030101010101" pitchFamily="2" charset="-122"/>
              </a:rPr>
              <a:t>诺塔问题的求解是一个处理过程，因此算法的输出</a:t>
            </a:r>
            <a:r>
              <a:rPr lang="zh-CN" altLang="en-US" b="1" dirty="0" smtClean="0">
                <a:latin typeface="宋体" panose="02010600030101010101" pitchFamily="2" charset="-122"/>
              </a:rPr>
              <a:t>是每个盘子每次移动的过程，</a:t>
            </a:r>
            <a:r>
              <a:rPr lang="zh-CN" altLang="en-US" b="1" dirty="0">
                <a:latin typeface="宋体" panose="02010600030101010101" pitchFamily="2" charset="-122"/>
              </a:rPr>
              <a:t>汉诺塔问题的递归</a:t>
            </a:r>
            <a:r>
              <a:rPr lang="zh-CN" altLang="en-US" b="1" dirty="0" smtClean="0">
                <a:latin typeface="宋体" panose="02010600030101010101" pitchFamily="2" charset="-122"/>
              </a:rPr>
              <a:t>算法伪代码如下</a:t>
            </a:r>
            <a:r>
              <a:rPr lang="zh-CN" altLang="en-US" b="1" dirty="0">
                <a:latin typeface="宋体" panose="02010600030101010101" pitchFamily="2" charset="-122"/>
              </a:rPr>
              <a:t>： </a:t>
            </a:r>
            <a:endParaRPr lang="zh-CN" altLang="en-US" b="1" dirty="0" smtClean="0">
              <a:latin typeface="宋体" panose="02010600030101010101" pitchFamily="2" charset="-122"/>
            </a:endParaRPr>
          </a:p>
          <a:p>
            <a:pPr marL="914400" lvl="2" indent="0">
              <a:buNone/>
            </a:pPr>
            <a:endParaRPr lang="en-US" altLang="zh-CN" b="1" dirty="0" smtClean="0">
              <a:latin typeface="宋体" panose="02010600030101010101" pitchFamily="2" charset="-122"/>
            </a:endParaRPr>
          </a:p>
          <a:p>
            <a:pPr marL="914400" lvl="2" indent="0">
              <a:buNone/>
            </a:pPr>
            <a:r>
              <a:rPr lang="en-US" altLang="zh-CN" b="1" dirty="0" smtClean="0">
                <a:latin typeface="宋体" panose="02010600030101010101" pitchFamily="2" charset="-122"/>
              </a:rPr>
              <a:t>	</a:t>
            </a:r>
            <a:endParaRPr lang="en-US" altLang="zh-CN" b="1" dirty="0">
              <a:latin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27" y="1572893"/>
            <a:ext cx="8209168" cy="48245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57" y="1700808"/>
            <a:ext cx="7000267" cy="4464496"/>
          </a:xfrm>
          <a:prstGeom prst="rect">
            <a:avLst/>
          </a:prstGeom>
        </p:spPr>
      </p:pic>
      <p:sp>
        <p:nvSpPr>
          <p:cNvPr id="98" name="圆角矩形标注 97"/>
          <p:cNvSpPr/>
          <p:nvPr/>
        </p:nvSpPr>
        <p:spPr>
          <a:xfrm>
            <a:off x="10256616" y="5914021"/>
            <a:ext cx="1152128" cy="360040"/>
          </a:xfrm>
          <a:prstGeom prst="wedgeRoundRectCallout">
            <a:avLst>
              <a:gd name="adj1" fmla="val -70002"/>
              <a:gd name="adj2" fmla="val -37135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C++</a:t>
            </a:r>
            <a:r>
              <a:rPr lang="zh-CN" altLang="en-US" dirty="0" smtClean="0"/>
              <a:t>实现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378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、递归算法的应用和设计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b="1" dirty="0" smtClean="0">
                <a:latin typeface="宋体" panose="02010600030101010101" pitchFamily="2" charset="-122"/>
              </a:rPr>
              <a:t>场景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3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：问题</a:t>
            </a:r>
            <a:r>
              <a:rPr lang="zh-CN" altLang="en-US" sz="2400" b="1" dirty="0">
                <a:latin typeface="宋体" panose="02010600030101010101" pitchFamily="2" charset="-122"/>
              </a:rPr>
              <a:t>的解法是递归的</a:t>
            </a:r>
          </a:p>
          <a:p>
            <a:pPr lvl="1"/>
            <a:r>
              <a:rPr lang="zh-CN" altLang="en-US" b="1" dirty="0">
                <a:latin typeface="宋体" panose="02010600030101010101" pitchFamily="2" charset="-122"/>
              </a:rPr>
              <a:t>汉诺塔</a:t>
            </a:r>
            <a:r>
              <a:rPr lang="zh-CN" altLang="en-US" b="1" dirty="0" smtClean="0">
                <a:latin typeface="宋体" panose="02010600030101010101" pitchFamily="2" charset="-122"/>
              </a:rPr>
              <a:t>问题</a:t>
            </a:r>
            <a:endParaRPr lang="en-US" altLang="zh-CN" b="1" dirty="0" smtClean="0">
              <a:latin typeface="宋体" panose="02010600030101010101" pitchFamily="2" charset="-122"/>
            </a:endParaRPr>
          </a:p>
          <a:p>
            <a:pPr lvl="2"/>
            <a:r>
              <a:rPr lang="en-US" altLang="zh-CN" sz="2200" b="1" dirty="0" smtClean="0">
                <a:latin typeface="宋体" panose="02010600030101010101" pitchFamily="2" charset="-122"/>
              </a:rPr>
              <a:t>n=3</a:t>
            </a:r>
            <a:r>
              <a:rPr lang="zh-CN" altLang="en-US" sz="2200" b="1" dirty="0" smtClean="0">
                <a:latin typeface="宋体" panose="02010600030101010101" pitchFamily="2" charset="-122"/>
              </a:rPr>
              <a:t>时移动过程</a:t>
            </a:r>
            <a:r>
              <a:rPr lang="zh-CN" altLang="en-US" sz="2200" b="1" dirty="0">
                <a:latin typeface="宋体" panose="02010600030101010101" pitchFamily="2" charset="-122"/>
              </a:rPr>
              <a:t>　</a:t>
            </a:r>
            <a:endParaRPr lang="en-US" altLang="zh-CN" sz="2200" b="1" dirty="0" smtClean="0">
              <a:latin typeface="宋体" panose="02010600030101010101" pitchFamily="2" charset="-122"/>
            </a:endParaRPr>
          </a:p>
          <a:p>
            <a:pPr lvl="2"/>
            <a:endParaRPr lang="en-US" altLang="zh-CN" sz="2200" b="1" dirty="0">
              <a:latin typeface="宋体" panose="02010600030101010101" pitchFamily="2" charset="-122"/>
            </a:endParaRPr>
          </a:p>
          <a:p>
            <a:pPr lvl="2"/>
            <a:endParaRPr lang="en-US" altLang="zh-CN" sz="2200" b="1" dirty="0" smtClean="0">
              <a:latin typeface="宋体" panose="02010600030101010101" pitchFamily="2" charset="-122"/>
            </a:endParaRPr>
          </a:p>
          <a:p>
            <a:pPr lvl="2"/>
            <a:endParaRPr lang="en-US" altLang="zh-CN" sz="2200" b="1" dirty="0">
              <a:latin typeface="宋体" panose="02010600030101010101" pitchFamily="2" charset="-122"/>
            </a:endParaRPr>
          </a:p>
          <a:p>
            <a:pPr lvl="2"/>
            <a:endParaRPr lang="en-US" altLang="zh-CN" sz="2200" b="1" dirty="0" smtClean="0">
              <a:latin typeface="宋体" panose="02010600030101010101" pitchFamily="2" charset="-122"/>
            </a:endParaRPr>
          </a:p>
          <a:p>
            <a:pPr lvl="2"/>
            <a:endParaRPr lang="en-US" altLang="zh-CN" sz="2200" b="1" dirty="0">
              <a:latin typeface="宋体" panose="02010600030101010101" pitchFamily="2" charset="-122"/>
            </a:endParaRPr>
          </a:p>
          <a:p>
            <a:pPr lvl="2"/>
            <a:endParaRPr lang="en-US" altLang="zh-CN" sz="2200" b="1" dirty="0" smtClean="0">
              <a:latin typeface="宋体" panose="02010600030101010101" pitchFamily="2" charset="-122"/>
            </a:endParaRPr>
          </a:p>
          <a:p>
            <a:pPr lvl="2"/>
            <a:endParaRPr lang="en-US" altLang="zh-CN" sz="2200" b="1" dirty="0">
              <a:latin typeface="宋体" panose="02010600030101010101" pitchFamily="2" charset="-122"/>
            </a:endParaRPr>
          </a:p>
          <a:p>
            <a:pPr lvl="2"/>
            <a:r>
              <a:rPr lang="zh-CN" altLang="en-US" sz="2400" b="1" dirty="0">
                <a:latin typeface="宋体" panose="02010600030101010101" pitchFamily="2" charset="-122"/>
              </a:rPr>
              <a:t>课后思考迭代算法的设计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问题</a:t>
            </a:r>
            <a:endParaRPr lang="zh-CN" altLang="en-US" sz="2200" b="1" dirty="0">
              <a:latin typeface="宋体" panose="02010600030101010101" pitchFamily="2" charset="-122"/>
            </a:endParaRPr>
          </a:p>
          <a:p>
            <a:pPr marL="914400" lvl="2" indent="0">
              <a:buNone/>
            </a:pPr>
            <a:endParaRPr lang="en-US" altLang="zh-CN" b="1" dirty="0" smtClean="0">
              <a:latin typeface="宋体" panose="02010600030101010101" pitchFamily="2" charset="-122"/>
            </a:endParaRPr>
          </a:p>
          <a:p>
            <a:pPr marL="914400" lvl="2" indent="0">
              <a:buNone/>
            </a:pPr>
            <a:r>
              <a:rPr lang="en-US" altLang="zh-CN" b="1" dirty="0" smtClean="0">
                <a:latin typeface="宋体" panose="02010600030101010101" pitchFamily="2" charset="-122"/>
              </a:rPr>
              <a:t>	</a:t>
            </a:r>
            <a:endParaRPr lang="en-US" altLang="zh-CN" b="1" dirty="0">
              <a:latin typeface="宋体" panose="02010600030101010101" pitchFamily="2" charset="-122"/>
            </a:endParaRPr>
          </a:p>
        </p:txBody>
      </p:sp>
      <p:sp useBgFill="1">
        <p:nvSpPr>
          <p:cNvPr id="7" name="矩形 6"/>
          <p:cNvSpPr>
            <a:spLocks noChangeArrowheads="1"/>
          </p:cNvSpPr>
          <p:nvPr/>
        </p:nvSpPr>
        <p:spPr bwMode="auto">
          <a:xfrm>
            <a:off x="4204246" y="2642592"/>
            <a:ext cx="3938587" cy="4572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</a:endParaRPr>
          </a:p>
        </p:txBody>
      </p:sp>
      <p:grpSp>
        <p:nvGrpSpPr>
          <p:cNvPr id="8" name="组合 23554"/>
          <p:cNvGrpSpPr>
            <a:grpSpLocks/>
          </p:cNvGrpSpPr>
          <p:nvPr/>
        </p:nvGrpSpPr>
        <p:grpSpPr bwMode="auto">
          <a:xfrm>
            <a:off x="3359696" y="2947392"/>
            <a:ext cx="5346700" cy="2133600"/>
            <a:chOff x="0" y="0"/>
            <a:chExt cx="3648" cy="1344"/>
          </a:xfrm>
        </p:grpSpPr>
        <p:sp>
          <p:nvSpPr>
            <p:cNvPr id="9" name="直接连接符 23555"/>
            <p:cNvSpPr>
              <a:spLocks noChangeShapeType="1"/>
            </p:cNvSpPr>
            <p:nvPr/>
          </p:nvSpPr>
          <p:spPr bwMode="auto">
            <a:xfrm>
              <a:off x="0" y="1344"/>
              <a:ext cx="3648" cy="0"/>
            </a:xfrm>
            <a:prstGeom prst="line">
              <a:avLst/>
            </a:prstGeom>
            <a:noFill/>
            <a:ln w="12700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直接连接符 23556"/>
            <p:cNvSpPr>
              <a:spLocks noChangeShapeType="1"/>
            </p:cNvSpPr>
            <p:nvPr/>
          </p:nvSpPr>
          <p:spPr bwMode="auto">
            <a:xfrm>
              <a:off x="720" y="336"/>
              <a:ext cx="0" cy="1008"/>
            </a:xfrm>
            <a:prstGeom prst="line">
              <a:avLst/>
            </a:prstGeom>
            <a:noFill/>
            <a:ln w="12700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直接连接符 23557"/>
            <p:cNvSpPr>
              <a:spLocks noChangeShapeType="1"/>
            </p:cNvSpPr>
            <p:nvPr/>
          </p:nvSpPr>
          <p:spPr bwMode="auto">
            <a:xfrm>
              <a:off x="1824" y="336"/>
              <a:ext cx="0" cy="1008"/>
            </a:xfrm>
            <a:prstGeom prst="line">
              <a:avLst/>
            </a:prstGeom>
            <a:noFill/>
            <a:ln w="12700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直接连接符 23558"/>
            <p:cNvSpPr>
              <a:spLocks noChangeShapeType="1"/>
            </p:cNvSpPr>
            <p:nvPr/>
          </p:nvSpPr>
          <p:spPr bwMode="auto">
            <a:xfrm>
              <a:off x="2928" y="336"/>
              <a:ext cx="0" cy="1008"/>
            </a:xfrm>
            <a:prstGeom prst="line">
              <a:avLst/>
            </a:prstGeom>
            <a:noFill/>
            <a:ln w="12700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文本框 23559"/>
            <p:cNvSpPr txBox="1">
              <a:spLocks noChangeArrowheads="1"/>
            </p:cNvSpPr>
            <p:nvPr/>
          </p:nvSpPr>
          <p:spPr bwMode="auto">
            <a:xfrm>
              <a:off x="624" y="0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4" name="文本框 23560"/>
            <p:cNvSpPr txBox="1">
              <a:spLocks noChangeArrowheads="1"/>
            </p:cNvSpPr>
            <p:nvPr/>
          </p:nvSpPr>
          <p:spPr bwMode="auto">
            <a:xfrm>
              <a:off x="1728" y="0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5" name="文本框 23561"/>
            <p:cNvSpPr txBox="1">
              <a:spLocks noChangeArrowheads="1"/>
            </p:cNvSpPr>
            <p:nvPr/>
          </p:nvSpPr>
          <p:spPr bwMode="auto">
            <a:xfrm>
              <a:off x="2832" y="0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</a:rPr>
                <a:t>c</a:t>
              </a:r>
            </a:p>
          </p:txBody>
        </p:sp>
      </p:grpSp>
      <p:grpSp>
        <p:nvGrpSpPr>
          <p:cNvPr id="16" name="组合 23562"/>
          <p:cNvGrpSpPr>
            <a:grpSpLocks/>
          </p:cNvGrpSpPr>
          <p:nvPr/>
        </p:nvGrpSpPr>
        <p:grpSpPr bwMode="auto">
          <a:xfrm>
            <a:off x="3853408" y="4760317"/>
            <a:ext cx="1195388" cy="396875"/>
            <a:chOff x="0" y="0"/>
            <a:chExt cx="816" cy="250"/>
          </a:xfrm>
        </p:grpSpPr>
        <p:sp>
          <p:nvSpPr>
            <p:cNvPr id="17" name="矩形 23563"/>
            <p:cNvSpPr>
              <a:spLocks noChangeArrowheads="1"/>
            </p:cNvSpPr>
            <p:nvPr/>
          </p:nvSpPr>
          <p:spPr bwMode="auto">
            <a:xfrm>
              <a:off x="0" y="10"/>
              <a:ext cx="816" cy="192"/>
            </a:xfrm>
            <a:prstGeom prst="rect">
              <a:avLst/>
            </a:prstGeom>
            <a:solidFill>
              <a:srgbClr val="00CCFF"/>
            </a:solidFill>
            <a:ln w="12700" cap="rnd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8" name="文本框 23564"/>
            <p:cNvSpPr txBox="1">
              <a:spLocks noChangeArrowheads="1"/>
            </p:cNvSpPr>
            <p:nvPr/>
          </p:nvSpPr>
          <p:spPr bwMode="auto">
            <a:xfrm>
              <a:off x="336" y="0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19" name="组合 23565"/>
          <p:cNvGrpSpPr>
            <a:grpSpLocks/>
          </p:cNvGrpSpPr>
          <p:nvPr/>
        </p:nvGrpSpPr>
        <p:grpSpPr bwMode="auto">
          <a:xfrm>
            <a:off x="3993108" y="4455517"/>
            <a:ext cx="914400" cy="396875"/>
            <a:chOff x="0" y="0"/>
            <a:chExt cx="624" cy="250"/>
          </a:xfrm>
        </p:grpSpPr>
        <p:sp>
          <p:nvSpPr>
            <p:cNvPr id="20" name="矩形 23566"/>
            <p:cNvSpPr>
              <a:spLocks noChangeArrowheads="1"/>
            </p:cNvSpPr>
            <p:nvPr/>
          </p:nvSpPr>
          <p:spPr bwMode="auto">
            <a:xfrm>
              <a:off x="0" y="10"/>
              <a:ext cx="624" cy="192"/>
            </a:xfrm>
            <a:prstGeom prst="rect">
              <a:avLst/>
            </a:prstGeom>
            <a:solidFill>
              <a:srgbClr val="00CCFF"/>
            </a:solidFill>
            <a:ln w="12700" cap="rnd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1" name="文本框 23567"/>
            <p:cNvSpPr txBox="1">
              <a:spLocks noChangeArrowheads="1"/>
            </p:cNvSpPr>
            <p:nvPr/>
          </p:nvSpPr>
          <p:spPr bwMode="auto">
            <a:xfrm>
              <a:off x="240" y="0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22" name="组合 23568"/>
          <p:cNvGrpSpPr>
            <a:grpSpLocks/>
          </p:cNvGrpSpPr>
          <p:nvPr/>
        </p:nvGrpSpPr>
        <p:grpSpPr bwMode="auto">
          <a:xfrm>
            <a:off x="4134396" y="4150717"/>
            <a:ext cx="633412" cy="396875"/>
            <a:chOff x="0" y="0"/>
            <a:chExt cx="432" cy="250"/>
          </a:xfrm>
        </p:grpSpPr>
        <p:sp>
          <p:nvSpPr>
            <p:cNvPr id="23" name="矩形 23569"/>
            <p:cNvSpPr>
              <a:spLocks noChangeArrowheads="1"/>
            </p:cNvSpPr>
            <p:nvPr/>
          </p:nvSpPr>
          <p:spPr bwMode="auto">
            <a:xfrm>
              <a:off x="0" y="10"/>
              <a:ext cx="432" cy="192"/>
            </a:xfrm>
            <a:prstGeom prst="rect">
              <a:avLst/>
            </a:prstGeom>
            <a:solidFill>
              <a:srgbClr val="00CCFF"/>
            </a:solidFill>
            <a:ln w="12700" cap="rnd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4" name="文本框 23570"/>
            <p:cNvSpPr txBox="1">
              <a:spLocks noChangeArrowheads="1"/>
            </p:cNvSpPr>
            <p:nvPr/>
          </p:nvSpPr>
          <p:spPr bwMode="auto">
            <a:xfrm>
              <a:off x="144" y="0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25" name="直接连接符 23571"/>
          <p:cNvSpPr>
            <a:spLocks noChangeShapeType="1"/>
          </p:cNvSpPr>
          <p:nvPr/>
        </p:nvSpPr>
        <p:spPr bwMode="auto">
          <a:xfrm>
            <a:off x="3359696" y="5080992"/>
            <a:ext cx="5346700" cy="0"/>
          </a:xfrm>
          <a:prstGeom prst="line">
            <a:avLst/>
          </a:prstGeom>
          <a:noFill/>
          <a:ln w="1270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6" name="组合 23572"/>
          <p:cNvGrpSpPr>
            <a:grpSpLocks/>
          </p:cNvGrpSpPr>
          <p:nvPr/>
        </p:nvGrpSpPr>
        <p:grpSpPr bwMode="auto">
          <a:xfrm>
            <a:off x="4134396" y="4150717"/>
            <a:ext cx="633412" cy="396875"/>
            <a:chOff x="0" y="0"/>
            <a:chExt cx="432" cy="250"/>
          </a:xfrm>
        </p:grpSpPr>
        <p:sp>
          <p:nvSpPr>
            <p:cNvPr id="27" name="矩形 23573"/>
            <p:cNvSpPr>
              <a:spLocks noChangeArrowheads="1"/>
            </p:cNvSpPr>
            <p:nvPr/>
          </p:nvSpPr>
          <p:spPr bwMode="auto">
            <a:xfrm>
              <a:off x="0" y="10"/>
              <a:ext cx="432" cy="192"/>
            </a:xfrm>
            <a:prstGeom prst="rect">
              <a:avLst/>
            </a:prstGeom>
            <a:solidFill>
              <a:srgbClr val="00CCFF"/>
            </a:solidFill>
            <a:ln w="12700" cap="rnd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8" name="文本框 23574"/>
            <p:cNvSpPr txBox="1">
              <a:spLocks noChangeArrowheads="1"/>
            </p:cNvSpPr>
            <p:nvPr/>
          </p:nvSpPr>
          <p:spPr bwMode="auto">
            <a:xfrm>
              <a:off x="144" y="0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29" name="组合 28"/>
          <p:cNvGrpSpPr>
            <a:grpSpLocks/>
          </p:cNvGrpSpPr>
          <p:nvPr/>
        </p:nvGrpSpPr>
        <p:grpSpPr bwMode="auto">
          <a:xfrm>
            <a:off x="3781971" y="4166592"/>
            <a:ext cx="1336675" cy="304800"/>
            <a:chOff x="0" y="0"/>
            <a:chExt cx="912" cy="192"/>
          </a:xfrm>
        </p:grpSpPr>
        <p:sp useBgFill="1">
          <p:nvSpPr>
            <p:cNvPr id="30" name="矩形 23576"/>
            <p:cNvSpPr>
              <a:spLocks noChangeArrowheads="1"/>
            </p:cNvSpPr>
            <p:nvPr/>
          </p:nvSpPr>
          <p:spPr bwMode="auto">
            <a:xfrm>
              <a:off x="0" y="0"/>
              <a:ext cx="912" cy="192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1" name="直接连接符 23577"/>
            <p:cNvSpPr>
              <a:spLocks noChangeShapeType="1"/>
            </p:cNvSpPr>
            <p:nvPr/>
          </p:nvSpPr>
          <p:spPr bwMode="auto">
            <a:xfrm>
              <a:off x="432" y="0"/>
              <a:ext cx="0" cy="192"/>
            </a:xfrm>
            <a:prstGeom prst="line">
              <a:avLst/>
            </a:prstGeom>
            <a:noFill/>
            <a:ln w="12700" cap="rnd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2" name="组合 31"/>
          <p:cNvGrpSpPr>
            <a:grpSpLocks/>
          </p:cNvGrpSpPr>
          <p:nvPr/>
        </p:nvGrpSpPr>
        <p:grpSpPr bwMode="auto">
          <a:xfrm>
            <a:off x="7369721" y="4760317"/>
            <a:ext cx="633412" cy="396875"/>
            <a:chOff x="0" y="0"/>
            <a:chExt cx="432" cy="250"/>
          </a:xfrm>
        </p:grpSpPr>
        <p:sp>
          <p:nvSpPr>
            <p:cNvPr id="33" name="矩形 23579"/>
            <p:cNvSpPr>
              <a:spLocks noChangeArrowheads="1"/>
            </p:cNvSpPr>
            <p:nvPr/>
          </p:nvSpPr>
          <p:spPr bwMode="auto">
            <a:xfrm>
              <a:off x="0" y="10"/>
              <a:ext cx="432" cy="192"/>
            </a:xfrm>
            <a:prstGeom prst="rect">
              <a:avLst/>
            </a:prstGeom>
            <a:solidFill>
              <a:srgbClr val="00CCFF"/>
            </a:solidFill>
            <a:ln w="12700" cap="rnd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4" name="文本框 23580"/>
            <p:cNvSpPr txBox="1">
              <a:spLocks noChangeArrowheads="1"/>
            </p:cNvSpPr>
            <p:nvPr/>
          </p:nvSpPr>
          <p:spPr bwMode="auto">
            <a:xfrm>
              <a:off x="144" y="0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35" name="直接连接符 34"/>
          <p:cNvSpPr>
            <a:spLocks noChangeShapeType="1"/>
          </p:cNvSpPr>
          <p:nvPr/>
        </p:nvSpPr>
        <p:spPr bwMode="auto">
          <a:xfrm>
            <a:off x="3359696" y="5080992"/>
            <a:ext cx="5346700" cy="0"/>
          </a:xfrm>
          <a:prstGeom prst="line">
            <a:avLst/>
          </a:prstGeom>
          <a:noFill/>
          <a:ln w="1270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6" name="组合 35"/>
          <p:cNvGrpSpPr>
            <a:grpSpLocks/>
          </p:cNvGrpSpPr>
          <p:nvPr/>
        </p:nvGrpSpPr>
        <p:grpSpPr bwMode="auto">
          <a:xfrm>
            <a:off x="3781971" y="4471392"/>
            <a:ext cx="1336675" cy="304800"/>
            <a:chOff x="0" y="0"/>
            <a:chExt cx="912" cy="192"/>
          </a:xfrm>
        </p:grpSpPr>
        <p:sp useBgFill="1">
          <p:nvSpPr>
            <p:cNvPr id="37" name="矩形 23583"/>
            <p:cNvSpPr>
              <a:spLocks noChangeArrowheads="1"/>
            </p:cNvSpPr>
            <p:nvPr/>
          </p:nvSpPr>
          <p:spPr bwMode="auto">
            <a:xfrm>
              <a:off x="0" y="0"/>
              <a:ext cx="912" cy="192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8" name="直接连接符 23584"/>
            <p:cNvSpPr>
              <a:spLocks noChangeShapeType="1"/>
            </p:cNvSpPr>
            <p:nvPr/>
          </p:nvSpPr>
          <p:spPr bwMode="auto">
            <a:xfrm>
              <a:off x="432" y="0"/>
              <a:ext cx="0" cy="192"/>
            </a:xfrm>
            <a:prstGeom prst="line">
              <a:avLst/>
            </a:prstGeom>
            <a:noFill/>
            <a:ln w="12700" cap="rnd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5610771" y="4760317"/>
            <a:ext cx="914400" cy="396875"/>
            <a:chOff x="0" y="0"/>
            <a:chExt cx="624" cy="250"/>
          </a:xfrm>
        </p:grpSpPr>
        <p:sp>
          <p:nvSpPr>
            <p:cNvPr id="40" name="矩形 23586"/>
            <p:cNvSpPr>
              <a:spLocks noChangeArrowheads="1"/>
            </p:cNvSpPr>
            <p:nvPr/>
          </p:nvSpPr>
          <p:spPr bwMode="auto">
            <a:xfrm>
              <a:off x="0" y="10"/>
              <a:ext cx="624" cy="192"/>
            </a:xfrm>
            <a:prstGeom prst="rect">
              <a:avLst/>
            </a:prstGeom>
            <a:solidFill>
              <a:srgbClr val="00CCFF"/>
            </a:solidFill>
            <a:ln w="12700" cap="rnd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1" name="文本框 23587"/>
            <p:cNvSpPr txBox="1">
              <a:spLocks noChangeArrowheads="1"/>
            </p:cNvSpPr>
            <p:nvPr/>
          </p:nvSpPr>
          <p:spPr bwMode="auto">
            <a:xfrm>
              <a:off x="240" y="0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42" name="直接连接符 41"/>
          <p:cNvSpPr>
            <a:spLocks noChangeShapeType="1"/>
          </p:cNvSpPr>
          <p:nvPr/>
        </p:nvSpPr>
        <p:spPr bwMode="auto">
          <a:xfrm>
            <a:off x="3359696" y="5080992"/>
            <a:ext cx="5346700" cy="0"/>
          </a:xfrm>
          <a:prstGeom prst="line">
            <a:avLst/>
          </a:prstGeom>
          <a:noFill/>
          <a:ln w="1270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3" name="组合 42"/>
          <p:cNvGrpSpPr>
            <a:grpSpLocks/>
          </p:cNvGrpSpPr>
          <p:nvPr/>
        </p:nvGrpSpPr>
        <p:grpSpPr bwMode="auto">
          <a:xfrm>
            <a:off x="7017296" y="4776192"/>
            <a:ext cx="1336675" cy="304800"/>
            <a:chOff x="0" y="0"/>
            <a:chExt cx="912" cy="192"/>
          </a:xfrm>
        </p:grpSpPr>
        <p:sp useBgFill="1">
          <p:nvSpPr>
            <p:cNvPr id="44" name="矩形 23590"/>
            <p:cNvSpPr>
              <a:spLocks noChangeArrowheads="1"/>
            </p:cNvSpPr>
            <p:nvPr/>
          </p:nvSpPr>
          <p:spPr bwMode="auto">
            <a:xfrm>
              <a:off x="0" y="0"/>
              <a:ext cx="912" cy="192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5" name="直接连接符 23591"/>
            <p:cNvSpPr>
              <a:spLocks noChangeShapeType="1"/>
            </p:cNvSpPr>
            <p:nvPr/>
          </p:nvSpPr>
          <p:spPr bwMode="auto">
            <a:xfrm>
              <a:off x="432" y="0"/>
              <a:ext cx="0" cy="192"/>
            </a:xfrm>
            <a:prstGeom prst="line">
              <a:avLst/>
            </a:prstGeom>
            <a:noFill/>
            <a:ln w="12700" cap="rnd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>
            <a:grpSpLocks/>
          </p:cNvGrpSpPr>
          <p:nvPr/>
        </p:nvGrpSpPr>
        <p:grpSpPr bwMode="auto">
          <a:xfrm>
            <a:off x="5752058" y="4455517"/>
            <a:ext cx="633413" cy="396875"/>
            <a:chOff x="0" y="0"/>
            <a:chExt cx="432" cy="250"/>
          </a:xfrm>
        </p:grpSpPr>
        <p:sp>
          <p:nvSpPr>
            <p:cNvPr id="47" name="矩形 23593"/>
            <p:cNvSpPr>
              <a:spLocks noChangeArrowheads="1"/>
            </p:cNvSpPr>
            <p:nvPr/>
          </p:nvSpPr>
          <p:spPr bwMode="auto">
            <a:xfrm>
              <a:off x="0" y="10"/>
              <a:ext cx="432" cy="192"/>
            </a:xfrm>
            <a:prstGeom prst="rect">
              <a:avLst/>
            </a:prstGeom>
            <a:solidFill>
              <a:srgbClr val="00CCFF"/>
            </a:solidFill>
            <a:ln w="12700" cap="rnd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8" name="文本框 23594"/>
            <p:cNvSpPr txBox="1">
              <a:spLocks noChangeArrowheads="1"/>
            </p:cNvSpPr>
            <p:nvPr/>
          </p:nvSpPr>
          <p:spPr bwMode="auto">
            <a:xfrm>
              <a:off x="144" y="0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49" name="组合 48"/>
          <p:cNvGrpSpPr>
            <a:grpSpLocks/>
          </p:cNvGrpSpPr>
          <p:nvPr/>
        </p:nvGrpSpPr>
        <p:grpSpPr bwMode="auto">
          <a:xfrm>
            <a:off x="3781971" y="4776192"/>
            <a:ext cx="1336675" cy="304800"/>
            <a:chOff x="0" y="0"/>
            <a:chExt cx="912" cy="192"/>
          </a:xfrm>
        </p:grpSpPr>
        <p:sp useBgFill="1">
          <p:nvSpPr>
            <p:cNvPr id="50" name="矩形 23596"/>
            <p:cNvSpPr>
              <a:spLocks noChangeArrowheads="1"/>
            </p:cNvSpPr>
            <p:nvPr/>
          </p:nvSpPr>
          <p:spPr bwMode="auto">
            <a:xfrm>
              <a:off x="0" y="0"/>
              <a:ext cx="912" cy="192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51" name="直接连接符 23597"/>
            <p:cNvSpPr>
              <a:spLocks noChangeShapeType="1"/>
            </p:cNvSpPr>
            <p:nvPr/>
          </p:nvSpPr>
          <p:spPr bwMode="auto">
            <a:xfrm>
              <a:off x="432" y="0"/>
              <a:ext cx="0" cy="192"/>
            </a:xfrm>
            <a:prstGeom prst="line">
              <a:avLst/>
            </a:prstGeom>
            <a:noFill/>
            <a:ln w="12700" cap="rnd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" name="组合 51"/>
          <p:cNvGrpSpPr>
            <a:grpSpLocks/>
          </p:cNvGrpSpPr>
          <p:nvPr/>
        </p:nvGrpSpPr>
        <p:grpSpPr bwMode="auto">
          <a:xfrm>
            <a:off x="7088733" y="4760317"/>
            <a:ext cx="1195388" cy="396875"/>
            <a:chOff x="0" y="0"/>
            <a:chExt cx="816" cy="250"/>
          </a:xfrm>
        </p:grpSpPr>
        <p:sp>
          <p:nvSpPr>
            <p:cNvPr id="53" name="矩形 23599"/>
            <p:cNvSpPr>
              <a:spLocks noChangeArrowheads="1"/>
            </p:cNvSpPr>
            <p:nvPr/>
          </p:nvSpPr>
          <p:spPr bwMode="auto">
            <a:xfrm>
              <a:off x="0" y="10"/>
              <a:ext cx="816" cy="192"/>
            </a:xfrm>
            <a:prstGeom prst="rect">
              <a:avLst/>
            </a:prstGeom>
            <a:solidFill>
              <a:srgbClr val="00CCFF"/>
            </a:solidFill>
            <a:ln w="12700" cap="rnd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54" name="文本框 23600"/>
            <p:cNvSpPr txBox="1">
              <a:spLocks noChangeArrowheads="1"/>
            </p:cNvSpPr>
            <p:nvPr/>
          </p:nvSpPr>
          <p:spPr bwMode="auto">
            <a:xfrm>
              <a:off x="336" y="0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</a:rPr>
                <a:t>3</a:t>
              </a:r>
            </a:p>
          </p:txBody>
        </p:sp>
      </p:grpSp>
      <p:sp>
        <p:nvSpPr>
          <p:cNvPr id="55" name="直接连接符 54"/>
          <p:cNvSpPr>
            <a:spLocks noChangeShapeType="1"/>
          </p:cNvSpPr>
          <p:nvPr/>
        </p:nvSpPr>
        <p:spPr bwMode="auto">
          <a:xfrm>
            <a:off x="3359696" y="5080992"/>
            <a:ext cx="5346700" cy="0"/>
          </a:xfrm>
          <a:prstGeom prst="line">
            <a:avLst/>
          </a:prstGeom>
          <a:noFill/>
          <a:ln w="1270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" name="直接连接符 55"/>
          <p:cNvSpPr>
            <a:spLocks noChangeShapeType="1"/>
          </p:cNvSpPr>
          <p:nvPr/>
        </p:nvSpPr>
        <p:spPr bwMode="auto">
          <a:xfrm>
            <a:off x="3359696" y="5080992"/>
            <a:ext cx="5346700" cy="0"/>
          </a:xfrm>
          <a:prstGeom prst="line">
            <a:avLst/>
          </a:prstGeom>
          <a:noFill/>
          <a:ln w="1270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" name="直接连接符 56"/>
          <p:cNvSpPr>
            <a:spLocks noChangeShapeType="1"/>
          </p:cNvSpPr>
          <p:nvPr/>
        </p:nvSpPr>
        <p:spPr bwMode="auto">
          <a:xfrm>
            <a:off x="3359696" y="5080992"/>
            <a:ext cx="5346700" cy="0"/>
          </a:xfrm>
          <a:prstGeom prst="line">
            <a:avLst/>
          </a:prstGeom>
          <a:noFill/>
          <a:ln w="1270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8" name="组合 57"/>
          <p:cNvGrpSpPr>
            <a:grpSpLocks/>
          </p:cNvGrpSpPr>
          <p:nvPr/>
        </p:nvGrpSpPr>
        <p:grpSpPr bwMode="auto">
          <a:xfrm>
            <a:off x="5399633" y="4471392"/>
            <a:ext cx="1336675" cy="304800"/>
            <a:chOff x="0" y="0"/>
            <a:chExt cx="912" cy="192"/>
          </a:xfrm>
        </p:grpSpPr>
        <p:sp useBgFill="1">
          <p:nvSpPr>
            <p:cNvPr id="59" name="矩形 23605"/>
            <p:cNvSpPr>
              <a:spLocks noChangeArrowheads="1"/>
            </p:cNvSpPr>
            <p:nvPr/>
          </p:nvSpPr>
          <p:spPr bwMode="auto">
            <a:xfrm>
              <a:off x="0" y="0"/>
              <a:ext cx="912" cy="192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0" name="直接连接符 23606"/>
            <p:cNvSpPr>
              <a:spLocks noChangeShapeType="1"/>
            </p:cNvSpPr>
            <p:nvPr/>
          </p:nvSpPr>
          <p:spPr bwMode="auto">
            <a:xfrm>
              <a:off x="432" y="0"/>
              <a:ext cx="0" cy="192"/>
            </a:xfrm>
            <a:prstGeom prst="line">
              <a:avLst/>
            </a:prstGeom>
            <a:noFill/>
            <a:ln w="12700" cap="rnd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1" name="组合 60"/>
          <p:cNvGrpSpPr>
            <a:grpSpLocks/>
          </p:cNvGrpSpPr>
          <p:nvPr/>
        </p:nvGrpSpPr>
        <p:grpSpPr bwMode="auto">
          <a:xfrm>
            <a:off x="4134396" y="4760317"/>
            <a:ext cx="633412" cy="396875"/>
            <a:chOff x="0" y="0"/>
            <a:chExt cx="432" cy="250"/>
          </a:xfrm>
        </p:grpSpPr>
        <p:sp>
          <p:nvSpPr>
            <p:cNvPr id="62" name="矩形 23608"/>
            <p:cNvSpPr>
              <a:spLocks noChangeArrowheads="1"/>
            </p:cNvSpPr>
            <p:nvPr/>
          </p:nvSpPr>
          <p:spPr bwMode="auto">
            <a:xfrm>
              <a:off x="0" y="10"/>
              <a:ext cx="432" cy="192"/>
            </a:xfrm>
            <a:prstGeom prst="rect">
              <a:avLst/>
            </a:prstGeom>
            <a:solidFill>
              <a:srgbClr val="00CCFF"/>
            </a:solidFill>
            <a:ln w="12700" cap="rnd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3" name="文本框 23609"/>
            <p:cNvSpPr txBox="1">
              <a:spLocks noChangeArrowheads="1"/>
            </p:cNvSpPr>
            <p:nvPr/>
          </p:nvSpPr>
          <p:spPr bwMode="auto">
            <a:xfrm>
              <a:off x="144" y="0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64" name="直接连接符 63"/>
          <p:cNvSpPr>
            <a:spLocks noChangeShapeType="1"/>
          </p:cNvSpPr>
          <p:nvPr/>
        </p:nvSpPr>
        <p:spPr bwMode="auto">
          <a:xfrm>
            <a:off x="3359696" y="5080992"/>
            <a:ext cx="5346700" cy="0"/>
          </a:xfrm>
          <a:prstGeom prst="line">
            <a:avLst/>
          </a:prstGeom>
          <a:noFill/>
          <a:ln w="1270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5" name="组合 64"/>
          <p:cNvGrpSpPr>
            <a:grpSpLocks/>
          </p:cNvGrpSpPr>
          <p:nvPr/>
        </p:nvGrpSpPr>
        <p:grpSpPr bwMode="auto">
          <a:xfrm>
            <a:off x="5399633" y="4776192"/>
            <a:ext cx="1336675" cy="304800"/>
            <a:chOff x="0" y="0"/>
            <a:chExt cx="912" cy="192"/>
          </a:xfrm>
        </p:grpSpPr>
        <p:sp useBgFill="1">
          <p:nvSpPr>
            <p:cNvPr id="66" name="矩形 23612"/>
            <p:cNvSpPr>
              <a:spLocks noChangeArrowheads="1"/>
            </p:cNvSpPr>
            <p:nvPr/>
          </p:nvSpPr>
          <p:spPr bwMode="auto">
            <a:xfrm>
              <a:off x="0" y="0"/>
              <a:ext cx="912" cy="192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7" name="直接连接符 23613"/>
            <p:cNvSpPr>
              <a:spLocks noChangeShapeType="1"/>
            </p:cNvSpPr>
            <p:nvPr/>
          </p:nvSpPr>
          <p:spPr bwMode="auto">
            <a:xfrm>
              <a:off x="432" y="0"/>
              <a:ext cx="0" cy="192"/>
            </a:xfrm>
            <a:prstGeom prst="line">
              <a:avLst/>
            </a:prstGeom>
            <a:noFill/>
            <a:ln w="12700" cap="rnd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8" name="直接连接符 67"/>
          <p:cNvSpPr>
            <a:spLocks noChangeShapeType="1"/>
          </p:cNvSpPr>
          <p:nvPr/>
        </p:nvSpPr>
        <p:spPr bwMode="auto">
          <a:xfrm>
            <a:off x="3359696" y="5080992"/>
            <a:ext cx="5346700" cy="0"/>
          </a:xfrm>
          <a:prstGeom prst="line">
            <a:avLst/>
          </a:prstGeom>
          <a:noFill/>
          <a:ln w="1270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9" name="组合 68"/>
          <p:cNvGrpSpPr>
            <a:grpSpLocks/>
          </p:cNvGrpSpPr>
          <p:nvPr/>
        </p:nvGrpSpPr>
        <p:grpSpPr bwMode="auto">
          <a:xfrm>
            <a:off x="7228433" y="4471392"/>
            <a:ext cx="914400" cy="396875"/>
            <a:chOff x="0" y="0"/>
            <a:chExt cx="624" cy="250"/>
          </a:xfrm>
        </p:grpSpPr>
        <p:sp>
          <p:nvSpPr>
            <p:cNvPr id="70" name="矩形 23616"/>
            <p:cNvSpPr>
              <a:spLocks noChangeArrowheads="1"/>
            </p:cNvSpPr>
            <p:nvPr/>
          </p:nvSpPr>
          <p:spPr bwMode="auto">
            <a:xfrm>
              <a:off x="0" y="10"/>
              <a:ext cx="624" cy="192"/>
            </a:xfrm>
            <a:prstGeom prst="rect">
              <a:avLst/>
            </a:prstGeom>
            <a:solidFill>
              <a:srgbClr val="00CCFF"/>
            </a:solidFill>
            <a:ln w="12700" cap="rnd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1" name="文本框 23617"/>
            <p:cNvSpPr txBox="1">
              <a:spLocks noChangeArrowheads="1"/>
            </p:cNvSpPr>
            <p:nvPr/>
          </p:nvSpPr>
          <p:spPr bwMode="auto">
            <a:xfrm>
              <a:off x="240" y="0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72" name="组合 71"/>
          <p:cNvGrpSpPr>
            <a:grpSpLocks/>
          </p:cNvGrpSpPr>
          <p:nvPr/>
        </p:nvGrpSpPr>
        <p:grpSpPr bwMode="auto">
          <a:xfrm>
            <a:off x="3781971" y="4776192"/>
            <a:ext cx="1336675" cy="304800"/>
            <a:chOff x="0" y="0"/>
            <a:chExt cx="912" cy="192"/>
          </a:xfrm>
        </p:grpSpPr>
        <p:sp useBgFill="1">
          <p:nvSpPr>
            <p:cNvPr id="73" name="矩形 23619"/>
            <p:cNvSpPr>
              <a:spLocks noChangeArrowheads="1"/>
            </p:cNvSpPr>
            <p:nvPr/>
          </p:nvSpPr>
          <p:spPr bwMode="auto">
            <a:xfrm>
              <a:off x="0" y="0"/>
              <a:ext cx="912" cy="192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4" name="直接连接符 23620"/>
            <p:cNvSpPr>
              <a:spLocks noChangeShapeType="1"/>
            </p:cNvSpPr>
            <p:nvPr/>
          </p:nvSpPr>
          <p:spPr bwMode="auto">
            <a:xfrm>
              <a:off x="432" y="0"/>
              <a:ext cx="0" cy="192"/>
            </a:xfrm>
            <a:prstGeom prst="line">
              <a:avLst/>
            </a:prstGeom>
            <a:noFill/>
            <a:ln w="12700" cap="rnd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5" name="直接连接符 74"/>
          <p:cNvSpPr>
            <a:spLocks noChangeShapeType="1"/>
          </p:cNvSpPr>
          <p:nvPr/>
        </p:nvSpPr>
        <p:spPr bwMode="auto">
          <a:xfrm>
            <a:off x="3359696" y="5080992"/>
            <a:ext cx="5346700" cy="0"/>
          </a:xfrm>
          <a:prstGeom prst="line">
            <a:avLst/>
          </a:prstGeom>
          <a:noFill/>
          <a:ln w="1270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6" name="组合 75"/>
          <p:cNvGrpSpPr>
            <a:grpSpLocks/>
          </p:cNvGrpSpPr>
          <p:nvPr/>
        </p:nvGrpSpPr>
        <p:grpSpPr bwMode="auto">
          <a:xfrm>
            <a:off x="7369721" y="4150717"/>
            <a:ext cx="633412" cy="396875"/>
            <a:chOff x="0" y="0"/>
            <a:chExt cx="432" cy="250"/>
          </a:xfrm>
        </p:grpSpPr>
        <p:sp>
          <p:nvSpPr>
            <p:cNvPr id="77" name="矩形 23623"/>
            <p:cNvSpPr>
              <a:spLocks noChangeArrowheads="1"/>
            </p:cNvSpPr>
            <p:nvPr/>
          </p:nvSpPr>
          <p:spPr bwMode="auto">
            <a:xfrm>
              <a:off x="0" y="10"/>
              <a:ext cx="432" cy="192"/>
            </a:xfrm>
            <a:prstGeom prst="rect">
              <a:avLst/>
            </a:prstGeom>
            <a:solidFill>
              <a:srgbClr val="00CCFF"/>
            </a:solidFill>
            <a:ln w="12700" cap="rnd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8" name="文本框 23624"/>
            <p:cNvSpPr txBox="1">
              <a:spLocks noChangeArrowheads="1"/>
            </p:cNvSpPr>
            <p:nvPr/>
          </p:nvSpPr>
          <p:spPr bwMode="auto">
            <a:xfrm>
              <a:off x="144" y="0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</a:rPr>
                <a:t>1</a:t>
              </a:r>
            </a:p>
          </p:txBody>
        </p:sp>
      </p:grpSp>
      <p:sp useBgFill="1">
        <p:nvSpPr>
          <p:cNvPr id="79" name="矩形 23625"/>
          <p:cNvSpPr>
            <a:spLocks noChangeArrowheads="1"/>
          </p:cNvSpPr>
          <p:nvPr/>
        </p:nvSpPr>
        <p:spPr bwMode="auto">
          <a:xfrm>
            <a:off x="5399633" y="2566392"/>
            <a:ext cx="2320925" cy="9144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80" name="上弧形箭头 79"/>
          <p:cNvSpPr>
            <a:spLocks noChangeArrowheads="1"/>
          </p:cNvSpPr>
          <p:nvPr/>
        </p:nvSpPr>
        <p:spPr bwMode="auto">
          <a:xfrm>
            <a:off x="4204246" y="2794992"/>
            <a:ext cx="3727450" cy="511175"/>
          </a:xfrm>
          <a:prstGeom prst="curvedDownArrow">
            <a:avLst>
              <a:gd name="adj1" fmla="val 83418"/>
              <a:gd name="adj2" fmla="val 117110"/>
              <a:gd name="adj3" fmla="val 21106"/>
            </a:avLst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000" b="1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 useBgFill="1">
        <p:nvSpPr>
          <p:cNvPr id="81" name="矩形 80"/>
          <p:cNvSpPr>
            <a:spLocks noChangeArrowheads="1"/>
          </p:cNvSpPr>
          <p:nvPr/>
        </p:nvSpPr>
        <p:spPr bwMode="auto">
          <a:xfrm>
            <a:off x="3712121" y="2337792"/>
            <a:ext cx="4852987" cy="10668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82" name="上弧形箭头 81"/>
          <p:cNvSpPr>
            <a:spLocks noChangeArrowheads="1"/>
          </p:cNvSpPr>
          <p:nvPr/>
        </p:nvSpPr>
        <p:spPr bwMode="auto">
          <a:xfrm>
            <a:off x="4274096" y="2642592"/>
            <a:ext cx="1970087" cy="511175"/>
          </a:xfrm>
          <a:prstGeom prst="curvedDownArrow">
            <a:avLst>
              <a:gd name="adj1" fmla="val 30993"/>
              <a:gd name="adj2" fmla="val 108074"/>
              <a:gd name="adj3" fmla="val 33324"/>
            </a:avLst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000" b="1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3" name="上弧形箭头 82"/>
          <p:cNvSpPr>
            <a:spLocks noChangeArrowheads="1"/>
          </p:cNvSpPr>
          <p:nvPr/>
        </p:nvSpPr>
        <p:spPr bwMode="auto">
          <a:xfrm rot="10853479" flipV="1">
            <a:off x="5821908" y="2794992"/>
            <a:ext cx="1897063" cy="511175"/>
          </a:xfrm>
          <a:prstGeom prst="curvedDownArrow">
            <a:avLst>
              <a:gd name="adj1" fmla="val 29844"/>
              <a:gd name="adj2" fmla="val 104068"/>
              <a:gd name="adj3" fmla="val 33324"/>
            </a:avLst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000" b="1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 useBgFill="1">
        <p:nvSpPr>
          <p:cNvPr id="84" name="矩形 83"/>
          <p:cNvSpPr>
            <a:spLocks noChangeArrowheads="1"/>
          </p:cNvSpPr>
          <p:nvPr/>
        </p:nvSpPr>
        <p:spPr bwMode="auto">
          <a:xfrm>
            <a:off x="5752058" y="2337792"/>
            <a:ext cx="2462213" cy="10668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85" name="上弧形箭头 84"/>
          <p:cNvSpPr>
            <a:spLocks noChangeArrowheads="1"/>
          </p:cNvSpPr>
          <p:nvPr/>
        </p:nvSpPr>
        <p:spPr bwMode="auto">
          <a:xfrm>
            <a:off x="4204246" y="2642592"/>
            <a:ext cx="3868737" cy="511175"/>
          </a:xfrm>
          <a:prstGeom prst="curvedDownArrow">
            <a:avLst>
              <a:gd name="adj1" fmla="val 60862"/>
              <a:gd name="adj2" fmla="val 212228"/>
              <a:gd name="adj3" fmla="val 33324"/>
            </a:avLst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000" b="1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 useBgFill="1">
        <p:nvSpPr>
          <p:cNvPr id="86" name="矩形 85"/>
          <p:cNvSpPr>
            <a:spLocks noChangeArrowheads="1"/>
          </p:cNvSpPr>
          <p:nvPr/>
        </p:nvSpPr>
        <p:spPr bwMode="auto">
          <a:xfrm>
            <a:off x="4134396" y="2337792"/>
            <a:ext cx="4008437" cy="10668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87" name="上弧形箭头 86"/>
          <p:cNvSpPr>
            <a:spLocks noChangeArrowheads="1"/>
          </p:cNvSpPr>
          <p:nvPr/>
        </p:nvSpPr>
        <p:spPr bwMode="auto">
          <a:xfrm rot="10800000" flipV="1">
            <a:off x="4135983" y="2741017"/>
            <a:ext cx="1966913" cy="511175"/>
          </a:xfrm>
          <a:prstGeom prst="curvedDownArrow">
            <a:avLst>
              <a:gd name="adj1" fmla="val 30943"/>
              <a:gd name="adj2" fmla="val 107899"/>
              <a:gd name="adj3" fmla="val 33324"/>
            </a:avLst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000" b="1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 useBgFill="1">
        <p:nvSpPr>
          <p:cNvPr id="88" name="矩形 87"/>
          <p:cNvSpPr>
            <a:spLocks noChangeArrowheads="1"/>
          </p:cNvSpPr>
          <p:nvPr/>
        </p:nvSpPr>
        <p:spPr bwMode="auto">
          <a:xfrm>
            <a:off x="4134396" y="2337792"/>
            <a:ext cx="2039937" cy="10668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89" name="上弧形箭头 88"/>
          <p:cNvSpPr>
            <a:spLocks noChangeArrowheads="1"/>
          </p:cNvSpPr>
          <p:nvPr/>
        </p:nvSpPr>
        <p:spPr bwMode="auto">
          <a:xfrm>
            <a:off x="5963196" y="2642592"/>
            <a:ext cx="2039937" cy="511175"/>
          </a:xfrm>
          <a:prstGeom prst="curvedDownArrow">
            <a:avLst>
              <a:gd name="adj1" fmla="val 32092"/>
              <a:gd name="adj2" fmla="val 111905"/>
              <a:gd name="adj3" fmla="val 33324"/>
            </a:avLst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000" b="1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 useBgFill="1">
        <p:nvSpPr>
          <p:cNvPr id="90" name="矩形 89"/>
          <p:cNvSpPr>
            <a:spLocks noChangeArrowheads="1"/>
          </p:cNvSpPr>
          <p:nvPr/>
        </p:nvSpPr>
        <p:spPr bwMode="auto">
          <a:xfrm>
            <a:off x="5963196" y="2337792"/>
            <a:ext cx="2039937" cy="10668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91" name="上弧形箭头 90"/>
          <p:cNvSpPr>
            <a:spLocks noChangeArrowheads="1"/>
          </p:cNvSpPr>
          <p:nvPr/>
        </p:nvSpPr>
        <p:spPr bwMode="auto">
          <a:xfrm>
            <a:off x="4274096" y="2642592"/>
            <a:ext cx="3868737" cy="511175"/>
          </a:xfrm>
          <a:prstGeom prst="curvedDownArrow">
            <a:avLst>
              <a:gd name="adj1" fmla="val 60862"/>
              <a:gd name="adj2" fmla="val 212228"/>
              <a:gd name="adj3" fmla="val 33324"/>
            </a:avLst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000" b="1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95" name="文本框 23643"/>
          <p:cNvSpPr txBox="1">
            <a:spLocks noChangeArrowheads="1"/>
          </p:cNvSpPr>
          <p:nvPr/>
        </p:nvSpPr>
        <p:spPr bwMode="auto">
          <a:xfrm>
            <a:off x="4262983" y="3175992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96" name="文本框 23644"/>
          <p:cNvSpPr txBox="1">
            <a:spLocks noChangeArrowheads="1"/>
          </p:cNvSpPr>
          <p:nvPr/>
        </p:nvSpPr>
        <p:spPr bwMode="auto">
          <a:xfrm>
            <a:off x="5863183" y="3175992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97" name="文本框 23645"/>
          <p:cNvSpPr txBox="1">
            <a:spLocks noChangeArrowheads="1"/>
          </p:cNvSpPr>
          <p:nvPr/>
        </p:nvSpPr>
        <p:spPr bwMode="auto">
          <a:xfrm>
            <a:off x="7463383" y="3175992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98326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50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500"/>
                            </p:stCondLst>
                            <p:childTnLst>
                              <p:par>
                                <p:cTn id="1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5" grpId="0" animBg="1"/>
      <p:bldP spid="42" grpId="0" animBg="1"/>
      <p:bldP spid="55" grpId="0" animBg="1"/>
      <p:bldP spid="56" grpId="0" animBg="1"/>
      <p:bldP spid="57" grpId="0" animBg="1"/>
      <p:bldP spid="64" grpId="0" animBg="1"/>
      <p:bldP spid="68" grpId="0" animBg="1"/>
      <p:bldP spid="75" grpId="0" animBg="1"/>
      <p:bldP spid="80" grpId="0" animBg="1"/>
      <p:bldP spid="82" grpId="0" animBg="1"/>
      <p:bldP spid="83" grpId="0" animBg="1"/>
      <p:bldP spid="85" grpId="0" animBg="1"/>
      <p:bldP spid="87" grpId="0" animBg="1"/>
      <p:bldP spid="89" grpId="0" animBg="1"/>
      <p:bldP spid="9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、递归算法的应用和设计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n"/>
            </a:pPr>
            <a:endParaRPr lang="en-US" altLang="zh-CN" sz="2400" b="1" dirty="0" smtClean="0">
              <a:latin typeface="宋体" panose="02010600030101010101" pitchFamily="2" charset="-122"/>
            </a:endParaRPr>
          </a:p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b="1" dirty="0" smtClean="0">
                <a:latin typeface="宋体" panose="02010600030101010101" pitchFamily="2" charset="-122"/>
              </a:rPr>
              <a:t>递归算法的基本设计步骤</a:t>
            </a:r>
            <a:endParaRPr lang="en-US" altLang="zh-CN" sz="2400" b="1" dirty="0" smtClean="0">
              <a:latin typeface="宋体" panose="02010600030101010101" pitchFamily="2" charset="-122"/>
            </a:endParaRPr>
          </a:p>
          <a:p>
            <a:pPr marL="342900" lvl="1" indent="-342900">
              <a:buFont typeface="Wingdings" pitchFamily="2" charset="2"/>
              <a:buChar char="n"/>
            </a:pPr>
            <a:endParaRPr lang="zh-CN" altLang="en-US" sz="2400" b="1" dirty="0">
              <a:latin typeface="宋体" panose="02010600030101010101" pitchFamily="2" charset="-122"/>
            </a:endParaRPr>
          </a:p>
          <a:p>
            <a:pPr lvl="2"/>
            <a:r>
              <a:rPr lang="zh-CN" altLang="en-US" sz="2200" b="1" dirty="0" smtClean="0">
                <a:latin typeface="宋体" panose="02010600030101010101" pitchFamily="2" charset="-122"/>
              </a:rPr>
              <a:t>（</a:t>
            </a:r>
            <a:r>
              <a:rPr lang="en-US" altLang="zh-CN" sz="2200" b="1" dirty="0">
                <a:latin typeface="宋体" panose="02010600030101010101" pitchFamily="2" charset="-122"/>
              </a:rPr>
              <a:t>1</a:t>
            </a:r>
            <a:r>
              <a:rPr lang="zh-CN" altLang="en-US" sz="2200" b="1" dirty="0" smtClean="0">
                <a:latin typeface="宋体" panose="02010600030101010101" pitchFamily="2" charset="-122"/>
              </a:rPr>
              <a:t>）把对原</a:t>
            </a:r>
            <a:r>
              <a:rPr lang="zh-CN" altLang="en-US" sz="2200" b="1" dirty="0">
                <a:latin typeface="宋体" panose="02010600030101010101" pitchFamily="2" charset="-122"/>
              </a:rPr>
              <a:t>问题的</a:t>
            </a:r>
            <a:r>
              <a:rPr lang="zh-CN" altLang="en-US" sz="2200" b="1" dirty="0" smtClean="0">
                <a:latin typeface="宋体" panose="02010600030101010101" pitchFamily="2" charset="-122"/>
              </a:rPr>
              <a:t>求解</a:t>
            </a:r>
            <a:r>
              <a:rPr lang="zh-CN" altLang="en-US" sz="2200" b="1" dirty="0">
                <a:latin typeface="宋体" panose="02010600030101010101" pitchFamily="2" charset="-122"/>
              </a:rPr>
              <a:t>转化</a:t>
            </a:r>
            <a:r>
              <a:rPr lang="zh-CN" altLang="en-US" sz="2200" b="1" dirty="0" smtClean="0">
                <a:latin typeface="宋体" panose="02010600030101010101" pitchFamily="2" charset="-122"/>
              </a:rPr>
              <a:t>为对子问题求解。</a:t>
            </a:r>
            <a:r>
              <a:rPr lang="zh-CN" altLang="en-US" sz="22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（前提是可以转化）</a:t>
            </a:r>
            <a:endParaRPr lang="en-US" altLang="zh-CN" sz="2200" b="1" dirty="0" smtClean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lvl="2"/>
            <a:endParaRPr lang="zh-CN" altLang="en-US" b="1" dirty="0">
              <a:latin typeface="宋体" panose="02010600030101010101" pitchFamily="2" charset="-122"/>
            </a:endParaRPr>
          </a:p>
          <a:p>
            <a:pPr lvl="2"/>
            <a:r>
              <a:rPr lang="zh-CN" altLang="en-US" sz="2200" b="1" dirty="0">
                <a:latin typeface="宋体" panose="02010600030101010101" pitchFamily="2" charset="-122"/>
              </a:rPr>
              <a:t>（</a:t>
            </a:r>
            <a:r>
              <a:rPr lang="en-US" altLang="zh-CN" sz="2200" b="1" dirty="0">
                <a:latin typeface="宋体" panose="02010600030101010101" pitchFamily="2" charset="-122"/>
              </a:rPr>
              <a:t>2</a:t>
            </a:r>
            <a:r>
              <a:rPr lang="zh-CN" altLang="en-US" sz="2200" b="1" dirty="0">
                <a:latin typeface="宋体" panose="02010600030101010101" pitchFamily="2" charset="-122"/>
              </a:rPr>
              <a:t>）设计递归出口</a:t>
            </a:r>
            <a:r>
              <a:rPr lang="zh-CN" altLang="en-US" sz="2200" b="1" dirty="0" smtClean="0">
                <a:latin typeface="宋体" panose="02010600030101010101" pitchFamily="2" charset="-122"/>
              </a:rPr>
              <a:t>。</a:t>
            </a:r>
            <a:endParaRPr lang="zh-CN" altLang="en-US" sz="2200" b="1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229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第二章 递归 提纲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1196753"/>
            <a:ext cx="11089232" cy="3888431"/>
          </a:xfrm>
        </p:spPr>
        <p:txBody>
          <a:bodyPr/>
          <a:lstStyle/>
          <a:p>
            <a:pPr algn="ctr"/>
            <a:endParaRPr lang="en-US" altLang="zh-CN" dirty="0" smtClean="0"/>
          </a:p>
          <a:p>
            <a:pPr algn="ctr"/>
            <a:r>
              <a:rPr lang="zh-CN" altLang="en-US" b="1" dirty="0" smtClean="0"/>
              <a:t>一、递归的概念</a:t>
            </a:r>
            <a:endParaRPr lang="en-US" altLang="zh-CN" b="1" dirty="0" smtClean="0"/>
          </a:p>
          <a:p>
            <a:pPr algn="ctr"/>
            <a:endParaRPr lang="en-US" altLang="zh-CN" b="1" dirty="0" smtClean="0"/>
          </a:p>
          <a:p>
            <a:pPr algn="ctr"/>
            <a:r>
              <a:rPr lang="zh-CN" altLang="en-US" b="1" dirty="0" smtClean="0"/>
              <a:t>二、递归算法的应用和设计</a:t>
            </a:r>
            <a:endParaRPr lang="en-US" altLang="zh-CN" b="1" dirty="0" smtClean="0"/>
          </a:p>
          <a:p>
            <a:pPr algn="ctr"/>
            <a:endParaRPr lang="en-US" altLang="zh-CN" b="1" dirty="0" smtClean="0"/>
          </a:p>
          <a:p>
            <a:pPr algn="ctr"/>
            <a:r>
              <a:rPr lang="zh-CN" altLang="en-US" b="1" dirty="0" smtClean="0"/>
              <a:t>三、递归问题的非递归算法</a:t>
            </a:r>
            <a:endParaRPr lang="en-US" altLang="zh-CN" b="1" dirty="0" smtClean="0"/>
          </a:p>
          <a:p>
            <a:pPr algn="ctr"/>
            <a:endParaRPr lang="en-US" altLang="zh-CN" b="1" dirty="0" smtClean="0"/>
          </a:p>
          <a:p>
            <a:pPr algn="ctr"/>
            <a:r>
              <a:rPr lang="zh-CN" altLang="en-US" b="1" dirty="0" smtClean="0"/>
              <a:t>四、递归式分析</a:t>
            </a:r>
            <a:endParaRPr lang="en-US" altLang="zh-CN" b="1" dirty="0" smtClean="0"/>
          </a:p>
          <a:p>
            <a:pPr marL="0" indent="0" algn="ctr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0515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、递归算法的应用和设计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b="1" dirty="0">
                <a:latin typeface="宋体" panose="02010600030101010101" pitchFamily="2" charset="-122"/>
              </a:rPr>
              <a:t>一般递归算法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设计</a:t>
            </a:r>
            <a:r>
              <a:rPr lang="zh-CN" altLang="en-US" sz="2400" b="1" dirty="0">
                <a:latin typeface="宋体" panose="02010600030101010101" pitchFamily="2" charset="-122"/>
              </a:rPr>
              <a:t>实例</a:t>
            </a:r>
            <a:endParaRPr lang="zh-CN" altLang="en-US" b="1" dirty="0" smtClean="0">
              <a:latin typeface="宋体" panose="02010600030101010101" pitchFamily="2" charset="-122"/>
            </a:endParaRPr>
          </a:p>
          <a:p>
            <a:pPr lvl="1"/>
            <a:r>
              <a:rPr lang="zh-CN" altLang="en-US" b="1" dirty="0" smtClean="0">
                <a:latin typeface="宋体" panose="02010600030101010101" pitchFamily="2" charset="-122"/>
              </a:rPr>
              <a:t>实例</a:t>
            </a:r>
            <a:r>
              <a:rPr lang="en-US" altLang="zh-CN" b="1" dirty="0" smtClean="0">
                <a:latin typeface="宋体" panose="02010600030101010101" pitchFamily="2" charset="-122"/>
              </a:rPr>
              <a:t>1.</a:t>
            </a:r>
            <a:r>
              <a:rPr lang="zh-CN" altLang="en-US" b="1" dirty="0">
                <a:latin typeface="宋体" panose="02010600030101010101" pitchFamily="2" charset="-122"/>
              </a:rPr>
              <a:t>猴子吃桃。有一群猴子摘来了一批桃子，猴王规定每天只准吃一半加一</a:t>
            </a:r>
            <a:r>
              <a:rPr lang="zh-CN" altLang="en-US" b="1" dirty="0" smtClean="0">
                <a:latin typeface="宋体" panose="02010600030101010101" pitchFamily="2" charset="-122"/>
              </a:rPr>
              <a:t>只，</a:t>
            </a:r>
            <a:r>
              <a:rPr lang="zh-CN" altLang="en-US" b="1" dirty="0">
                <a:latin typeface="宋体" panose="02010600030101010101" pitchFamily="2" charset="-122"/>
              </a:rPr>
              <a:t>第九天正好吃完，问猴子们摘来了多少桃子</a:t>
            </a:r>
            <a:r>
              <a:rPr lang="zh-CN" altLang="en-US" b="1" dirty="0" smtClean="0">
                <a:latin typeface="宋体" panose="02010600030101010101" pitchFamily="2" charset="-122"/>
              </a:rPr>
              <a:t>？</a:t>
            </a:r>
            <a:endParaRPr lang="en-US" altLang="zh-CN" b="1" dirty="0" smtClean="0">
              <a:latin typeface="宋体" panose="02010600030101010101" pitchFamily="2" charset="-122"/>
            </a:endParaRPr>
          </a:p>
          <a:p>
            <a:pPr lvl="2"/>
            <a:r>
              <a:rPr lang="zh-CN" altLang="en-US" sz="2400" b="1" dirty="0" smtClean="0">
                <a:latin typeface="宋体" panose="02010600030101010101" pitchFamily="2" charset="-122"/>
              </a:rPr>
              <a:t>基本思路：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 marL="914400" lvl="2" indent="0">
              <a:buNone/>
            </a:pPr>
            <a:r>
              <a:rPr lang="en-US" altLang="zh-CN" b="1" dirty="0" smtClean="0">
                <a:solidFill>
                  <a:srgbClr val="080808"/>
                </a:solidFill>
                <a:latin typeface="宋体" panose="02010600030101010101" pitchFamily="2" charset="-122"/>
                <a:ea typeface="楷体_GB2312" pitchFamily="1" charset="-122"/>
              </a:rPr>
              <a:t>    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设</a:t>
            </a:r>
            <a:r>
              <a:rPr lang="en-US" altLang="zh-CN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n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为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天数，第</a:t>
            </a:r>
            <a:r>
              <a:rPr lang="en-US" altLang="zh-CN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n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天的桃子数为</a:t>
            </a:r>
            <a:r>
              <a:rPr lang="en-US" altLang="zh-CN" b="1" dirty="0" err="1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num</a:t>
            </a:r>
            <a:r>
              <a:rPr lang="en-US" altLang="zh-CN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(n)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，则每天吃掉的桃子为</a:t>
            </a:r>
            <a:r>
              <a:rPr lang="en-US" altLang="zh-CN" b="1" dirty="0" err="1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num</a:t>
            </a:r>
            <a:r>
              <a:rPr lang="en-US" altLang="zh-CN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(n)/2+1,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剩下的桃子，即</a:t>
            </a:r>
            <a:r>
              <a:rPr lang="en-US" altLang="zh-CN" b="1" dirty="0" err="1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num</a:t>
            </a:r>
            <a:r>
              <a:rPr lang="en-US" altLang="zh-CN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(n+1)=</a:t>
            </a:r>
            <a:r>
              <a:rPr lang="en-US" altLang="zh-CN" b="1" dirty="0" err="1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num</a:t>
            </a:r>
            <a:r>
              <a:rPr lang="en-US" altLang="zh-CN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(n)-(</a:t>
            </a:r>
            <a:r>
              <a:rPr lang="en-US" altLang="zh-CN" b="1" dirty="0" err="1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num</a:t>
            </a:r>
            <a:r>
              <a:rPr lang="en-US" altLang="zh-CN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(n)/2+1)=</a:t>
            </a:r>
            <a:r>
              <a:rPr lang="en-US" altLang="zh-CN" b="1" dirty="0" err="1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num</a:t>
            </a:r>
            <a:r>
              <a:rPr lang="en-US" altLang="zh-CN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(n)/2-1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，由此可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得前一天剩余的桃子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数目</a:t>
            </a:r>
            <a:r>
              <a:rPr lang="en-US" altLang="zh-CN" b="1" dirty="0" err="1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num</a:t>
            </a:r>
            <a:r>
              <a:rPr lang="en-US" altLang="zh-CN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(n</a:t>
            </a:r>
            <a:r>
              <a:rPr lang="en-US" altLang="zh-CN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)=2*(</a:t>
            </a:r>
            <a:r>
              <a:rPr lang="en-US" altLang="zh-CN" b="1" dirty="0" err="1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num</a:t>
            </a:r>
            <a:r>
              <a:rPr lang="en-US" altLang="zh-CN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(n+1)+1</a:t>
            </a:r>
            <a:r>
              <a:rPr lang="en-US" altLang="zh-CN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)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。求第</a:t>
            </a:r>
            <a:r>
              <a:rPr lang="en-US" altLang="zh-CN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n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天桃子数转化为求第</a:t>
            </a:r>
            <a:r>
              <a:rPr lang="en-US" altLang="zh-CN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n+1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天的桃子数。</a:t>
            </a:r>
            <a:endParaRPr lang="en-US" altLang="zh-CN" b="1" dirty="0" smtClean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marL="914400" lvl="2" indent="0">
              <a:buNone/>
            </a:pPr>
            <a:r>
              <a:rPr lang="en-US" altLang="zh-CN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 </a:t>
            </a:r>
            <a:r>
              <a:rPr lang="en-US" altLang="zh-CN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   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假设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有第十天，则第十天剩余的桃子数目为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0，即</a:t>
            </a:r>
            <a:r>
              <a:rPr lang="en-US" altLang="zh-CN" b="1" dirty="0" err="1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num</a:t>
            </a:r>
            <a:r>
              <a:rPr lang="en-US" altLang="zh-CN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(10)=0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。</a:t>
            </a:r>
            <a:endParaRPr lang="en-US" altLang="zh-CN" b="1" dirty="0" smtClean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marL="914400" lvl="2" indent="0">
              <a:buNone/>
            </a:pP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    </a:t>
            </a:r>
            <a:endParaRPr lang="en-US" altLang="zh-CN" b="1" dirty="0" smtClean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marL="914400" lvl="2" indent="0">
              <a:buNone/>
            </a:pPr>
            <a:endParaRPr lang="en-US" altLang="zh-CN" b="1" dirty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marL="914400" lvl="2" indent="0">
              <a:buNone/>
            </a:pPr>
            <a:endParaRPr lang="en-US" altLang="zh-CN" b="1" dirty="0" smtClean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marL="914400" lvl="2" indent="0">
              <a:buNone/>
            </a:pPr>
            <a:endParaRPr lang="en-US" altLang="zh-CN" b="1" dirty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marL="914400" lvl="2" indent="0">
              <a:buNone/>
            </a:pPr>
            <a:r>
              <a:rPr lang="en-US" altLang="zh-CN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    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第一天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的桃子数目即为猴子摘桃子的总数，求</a:t>
            </a:r>
            <a:r>
              <a:rPr lang="en-US" altLang="zh-CN" b="1" dirty="0" err="1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num</a:t>
            </a:r>
            <a:r>
              <a:rPr lang="en-US" altLang="zh-CN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(1</a:t>
            </a:r>
            <a:r>
              <a:rPr lang="en-US" altLang="zh-CN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)</a:t>
            </a:r>
          </a:p>
          <a:p>
            <a:pPr lvl="2"/>
            <a:r>
              <a:rPr lang="zh-CN" altLang="en-US" sz="2400" b="1" dirty="0" smtClean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作业</a:t>
            </a:r>
            <a:r>
              <a:rPr lang="en-US" altLang="zh-CN" sz="24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1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：给出算法的伪代码。</a:t>
            </a:r>
            <a:endParaRPr lang="zh-CN" altLang="en-US" sz="24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  <a:p>
            <a:pPr lvl="2"/>
            <a:endParaRPr lang="zh-CN" altLang="en-US" b="1" dirty="0">
              <a:latin typeface="宋体" panose="02010600030101010101" pitchFamily="2" charset="-122"/>
            </a:endParaRPr>
          </a:p>
        </p:txBody>
      </p:sp>
      <p:sp>
        <p:nvSpPr>
          <p:cNvPr id="5" name="文本框 8197"/>
          <p:cNvSpPr txBox="1">
            <a:spLocks noChangeArrowheads="1"/>
          </p:cNvSpPr>
          <p:nvPr/>
        </p:nvSpPr>
        <p:spPr bwMode="auto">
          <a:xfrm>
            <a:off x="3575720" y="4449688"/>
            <a:ext cx="12650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dirty="0" err="1" smtClean="0"/>
              <a:t>num</a:t>
            </a:r>
            <a:r>
              <a:rPr lang="en-US" altLang="zh-CN" sz="2400" dirty="0" smtClean="0"/>
              <a:t>(n</a:t>
            </a:r>
            <a:r>
              <a:rPr lang="en-US" altLang="zh-CN" sz="2400" dirty="0"/>
              <a:t>)</a:t>
            </a:r>
            <a:r>
              <a:rPr lang="en-US" altLang="zh-CN" sz="2400" b="1" dirty="0"/>
              <a:t>=</a:t>
            </a:r>
          </a:p>
        </p:txBody>
      </p:sp>
      <p:sp>
        <p:nvSpPr>
          <p:cNvPr id="6" name="左大括号 8198"/>
          <p:cNvSpPr>
            <a:spLocks/>
          </p:cNvSpPr>
          <p:nvPr/>
        </p:nvSpPr>
        <p:spPr bwMode="auto">
          <a:xfrm>
            <a:off x="4939680" y="4179813"/>
            <a:ext cx="76200" cy="1143000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7" name="文本框 8199"/>
          <p:cNvSpPr txBox="1">
            <a:spLocks noChangeArrowheads="1"/>
          </p:cNvSpPr>
          <p:nvPr/>
        </p:nvSpPr>
        <p:spPr bwMode="auto">
          <a:xfrm>
            <a:off x="5015880" y="4149080"/>
            <a:ext cx="31277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dirty="0"/>
              <a:t>0</a:t>
            </a:r>
            <a:r>
              <a:rPr lang="en-US" altLang="zh-CN" sz="2400" dirty="0" smtClean="0"/>
              <a:t>                            n=10</a:t>
            </a:r>
            <a:endParaRPr lang="en-US" altLang="zh-CN" sz="2400" dirty="0"/>
          </a:p>
        </p:txBody>
      </p:sp>
      <p:sp>
        <p:nvSpPr>
          <p:cNvPr id="8" name="文本框 8200"/>
          <p:cNvSpPr txBox="1">
            <a:spLocks noChangeArrowheads="1"/>
          </p:cNvSpPr>
          <p:nvPr/>
        </p:nvSpPr>
        <p:spPr bwMode="auto">
          <a:xfrm>
            <a:off x="5015880" y="4906888"/>
            <a:ext cx="34772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dirty="0"/>
              <a:t>2*(</a:t>
            </a:r>
            <a:r>
              <a:rPr lang="en-US" altLang="zh-CN" sz="2400" dirty="0" err="1" smtClean="0"/>
              <a:t>num</a:t>
            </a:r>
            <a:r>
              <a:rPr lang="en-US" altLang="zh-CN" sz="2400" dirty="0" smtClean="0"/>
              <a:t>(n+1</a:t>
            </a:r>
            <a:r>
              <a:rPr lang="en-US" altLang="zh-CN" sz="2400" dirty="0"/>
              <a:t>)+1); </a:t>
            </a:r>
            <a:r>
              <a:rPr lang="en-US" altLang="zh-CN" sz="2400" dirty="0" smtClean="0"/>
              <a:t> 0&lt;n&lt;10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47045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zh-CN" altLang="en-US" b="1" dirty="0" smtClean="0">
                <a:latin typeface="宋体" panose="02010600030101010101" pitchFamily="2" charset="-122"/>
              </a:rPr>
              <a:t>实例</a:t>
            </a:r>
            <a:r>
              <a:rPr lang="en-US" altLang="zh-CN" b="1" dirty="0" smtClean="0">
                <a:latin typeface="宋体" panose="02010600030101010101" pitchFamily="2" charset="-122"/>
              </a:rPr>
              <a:t>2.</a:t>
            </a:r>
            <a:r>
              <a:rPr lang="zh-CN" altLang="en-US" b="1" dirty="0">
                <a:latin typeface="宋体" panose="02010600030101010101" pitchFamily="2" charset="-122"/>
              </a:rPr>
              <a:t>设计求解委员会问题的算法。委员会问题是：从一个有</a:t>
            </a:r>
            <a:r>
              <a:rPr lang="en-US" altLang="zh-CN" b="1" dirty="0">
                <a:latin typeface="宋体" panose="02010600030101010101" pitchFamily="2" charset="-122"/>
              </a:rPr>
              <a:t>n</a:t>
            </a:r>
            <a:r>
              <a:rPr lang="zh-CN" altLang="en-US" b="1" dirty="0">
                <a:latin typeface="宋体" panose="02010600030101010101" pitchFamily="2" charset="-122"/>
              </a:rPr>
              <a:t>个人的团体中抽出</a:t>
            </a:r>
            <a:r>
              <a:rPr lang="en-US" altLang="zh-CN" b="1" dirty="0">
                <a:latin typeface="宋体" panose="02010600030101010101" pitchFamily="2" charset="-122"/>
              </a:rPr>
              <a:t>k (</a:t>
            </a:r>
            <a:r>
              <a:rPr lang="en-US" altLang="zh-CN" b="1" dirty="0" err="1">
                <a:latin typeface="宋体" panose="02010600030101010101" pitchFamily="2" charset="-122"/>
              </a:rPr>
              <a:t>k≤n</a:t>
            </a:r>
            <a:r>
              <a:rPr lang="en-US" altLang="zh-CN" b="1" dirty="0">
                <a:latin typeface="宋体" panose="02010600030101010101" pitchFamily="2" charset="-122"/>
              </a:rPr>
              <a:t>)</a:t>
            </a:r>
            <a:r>
              <a:rPr lang="zh-CN" altLang="en-US" b="1" dirty="0">
                <a:latin typeface="宋体" panose="02010600030101010101" pitchFamily="2" charset="-122"/>
              </a:rPr>
              <a:t>个人组成一个委员会，计算共有多少种构成方法。</a:t>
            </a:r>
          </a:p>
          <a:p>
            <a:pPr lvl="2"/>
            <a:r>
              <a:rPr lang="zh-CN" altLang="en-US" sz="2400" b="1" dirty="0" smtClean="0">
                <a:latin typeface="宋体" panose="02010600030101010101" pitchFamily="2" charset="-122"/>
              </a:rPr>
              <a:t>基本思路：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从</a:t>
            </a:r>
            <a:r>
              <a:rPr lang="en-US" altLang="zh-CN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n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个人中抽出</a:t>
            </a:r>
            <a:r>
              <a:rPr lang="en-US" altLang="zh-CN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k(</a:t>
            </a:r>
            <a:r>
              <a:rPr lang="en-US" altLang="zh-CN" b="1" dirty="0" err="1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k≤n</a:t>
            </a:r>
            <a:r>
              <a:rPr lang="en-US" altLang="zh-CN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)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个人的问题是一个组合问题。把</a:t>
            </a:r>
            <a:r>
              <a:rPr lang="en-US" altLang="zh-CN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n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个人固定位置后，从</a:t>
            </a:r>
            <a:r>
              <a:rPr lang="en-US" altLang="zh-CN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n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个人中抽出</a:t>
            </a:r>
            <a:r>
              <a:rPr lang="en-US" altLang="zh-CN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k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个人的问题可分解为两部分之和：第一部分是第一个人包括在</a:t>
            </a:r>
            <a:r>
              <a:rPr lang="en-US" altLang="zh-CN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k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个人中，第二部分是第一个人不包括在</a:t>
            </a:r>
            <a:r>
              <a:rPr lang="en-US" altLang="zh-CN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k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个人中。对于第一部分，则问题简化为从</a:t>
            </a:r>
            <a:r>
              <a:rPr lang="en-US" altLang="zh-CN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n-1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个人中抽出</a:t>
            </a:r>
            <a:r>
              <a:rPr lang="en-US" altLang="zh-CN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k-1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个人的问题；对于第二部分，则问题简化为从</a:t>
            </a:r>
            <a:r>
              <a:rPr lang="en-US" altLang="zh-CN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n-1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个人中抽出</a:t>
            </a:r>
            <a:r>
              <a:rPr lang="en-US" altLang="zh-CN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k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个人的问题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。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下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图为</a:t>
            </a:r>
            <a:r>
              <a:rPr lang="en-US" altLang="zh-CN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n=5</a:t>
            </a:r>
            <a:r>
              <a:rPr lang="en-US" altLang="zh-CN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, k=2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时问题的分解示意图。 </a:t>
            </a:r>
            <a:endParaRPr lang="en-US" altLang="zh-CN" b="1" dirty="0" smtClean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lvl="2"/>
            <a:r>
              <a:rPr lang="zh-CN" altLang="en-US" sz="2400" b="1" dirty="0">
                <a:latin typeface="宋体" panose="02010600030101010101" pitchFamily="2" charset="-122"/>
              </a:rPr>
              <a:t>递归函数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：</a:t>
            </a:r>
            <a:endParaRPr lang="en-US" altLang="zh-CN" sz="2400" b="1" dirty="0" smtClean="0">
              <a:latin typeface="宋体" panose="02010600030101010101" pitchFamily="2" charset="-122"/>
            </a:endParaRPr>
          </a:p>
          <a:p>
            <a:pPr lvl="2"/>
            <a:endParaRPr lang="en-US" altLang="zh-CN" b="1" dirty="0">
              <a:latin typeface="宋体" panose="02010600030101010101" pitchFamily="2" charset="-122"/>
            </a:endParaRPr>
          </a:p>
          <a:p>
            <a:pPr lvl="2"/>
            <a:endParaRPr lang="en-US" altLang="zh-CN" b="1" dirty="0" smtClean="0">
              <a:latin typeface="宋体" panose="02010600030101010101" pitchFamily="2" charset="-122"/>
            </a:endParaRPr>
          </a:p>
          <a:p>
            <a:pPr lvl="2"/>
            <a:endParaRPr lang="en-US" altLang="zh-CN" b="1" dirty="0">
              <a:latin typeface="宋体" panose="02010600030101010101" pitchFamily="2" charset="-122"/>
            </a:endParaRPr>
          </a:p>
          <a:p>
            <a:pPr lvl="2"/>
            <a:endParaRPr lang="en-US" altLang="zh-CN" b="1" dirty="0" smtClean="0">
              <a:latin typeface="宋体" panose="02010600030101010101" pitchFamily="2" charset="-122"/>
            </a:endParaRPr>
          </a:p>
        </p:txBody>
      </p:sp>
      <p:pic>
        <p:nvPicPr>
          <p:cNvPr id="11" name="图片 36866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4077072"/>
            <a:ext cx="6634545" cy="194421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3284984"/>
            <a:ext cx="5062575" cy="303373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、递归算法的应用和设计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461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zh-CN" altLang="en-US" b="1" dirty="0" smtClean="0">
                <a:latin typeface="宋体" panose="02010600030101010101" pitchFamily="2" charset="-122"/>
              </a:rPr>
              <a:t>实例</a:t>
            </a:r>
            <a:r>
              <a:rPr lang="en-US" altLang="zh-CN" b="1" dirty="0" smtClean="0">
                <a:latin typeface="宋体" panose="02010600030101010101" pitchFamily="2" charset="-122"/>
              </a:rPr>
              <a:t>2.</a:t>
            </a:r>
            <a:r>
              <a:rPr lang="zh-CN" altLang="en-US" b="1" dirty="0">
                <a:latin typeface="宋体" panose="02010600030101010101" pitchFamily="2" charset="-122"/>
              </a:rPr>
              <a:t>设计求解委员会问题的算法。委员会问题是：从一个有</a:t>
            </a:r>
            <a:r>
              <a:rPr lang="en-US" altLang="zh-CN" b="1" dirty="0">
                <a:latin typeface="宋体" panose="02010600030101010101" pitchFamily="2" charset="-122"/>
              </a:rPr>
              <a:t>n</a:t>
            </a:r>
            <a:r>
              <a:rPr lang="zh-CN" altLang="en-US" b="1" dirty="0">
                <a:latin typeface="宋体" panose="02010600030101010101" pitchFamily="2" charset="-122"/>
              </a:rPr>
              <a:t>个人的团体中抽出</a:t>
            </a:r>
            <a:r>
              <a:rPr lang="en-US" altLang="zh-CN" b="1" dirty="0">
                <a:latin typeface="宋体" panose="02010600030101010101" pitchFamily="2" charset="-122"/>
              </a:rPr>
              <a:t>k (</a:t>
            </a:r>
            <a:r>
              <a:rPr lang="en-US" altLang="zh-CN" b="1" dirty="0" err="1">
                <a:latin typeface="宋体" panose="02010600030101010101" pitchFamily="2" charset="-122"/>
              </a:rPr>
              <a:t>k≤n</a:t>
            </a:r>
            <a:r>
              <a:rPr lang="en-US" altLang="zh-CN" b="1" dirty="0">
                <a:latin typeface="宋体" panose="02010600030101010101" pitchFamily="2" charset="-122"/>
              </a:rPr>
              <a:t>)</a:t>
            </a:r>
            <a:r>
              <a:rPr lang="zh-CN" altLang="en-US" b="1" dirty="0">
                <a:latin typeface="宋体" panose="02010600030101010101" pitchFamily="2" charset="-122"/>
              </a:rPr>
              <a:t>个人组成一个委员会，计算共有多少种构成方法</a:t>
            </a:r>
            <a:r>
              <a:rPr lang="zh-CN" altLang="en-US" b="1" dirty="0" smtClean="0">
                <a:latin typeface="宋体" panose="02010600030101010101" pitchFamily="2" charset="-122"/>
              </a:rPr>
              <a:t>。</a:t>
            </a:r>
            <a:endParaRPr lang="en-US" altLang="zh-CN" b="1" dirty="0" smtClean="0">
              <a:latin typeface="宋体" panose="02010600030101010101" pitchFamily="2" charset="-122"/>
            </a:endParaRPr>
          </a:p>
          <a:p>
            <a:pPr lvl="1"/>
            <a:r>
              <a:rPr lang="zh-CN" altLang="en-US" sz="2000" b="1" dirty="0">
                <a:latin typeface="宋体" panose="02010600030101010101" pitchFamily="2" charset="-122"/>
              </a:rPr>
              <a:t>课堂练习：给出求解委员会问题的递归算法的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伪代码</a:t>
            </a:r>
            <a:endParaRPr lang="zh-CN" altLang="en-US" b="1" dirty="0">
              <a:latin typeface="宋体" panose="02010600030101010101" pitchFamily="2" charset="-122"/>
            </a:endParaRPr>
          </a:p>
          <a:p>
            <a:pPr lvl="2"/>
            <a:r>
              <a:rPr lang="zh-CN" altLang="en-US" b="1" dirty="0" smtClean="0">
                <a:latin typeface="宋体" panose="02010600030101010101" pitchFamily="2" charset="-122"/>
              </a:rPr>
              <a:t>递归函数：</a:t>
            </a:r>
            <a:endParaRPr lang="en-US" altLang="zh-CN" b="1" dirty="0" smtClean="0">
              <a:latin typeface="宋体" panose="02010600030101010101" pitchFamily="2" charset="-122"/>
            </a:endParaRPr>
          </a:p>
          <a:p>
            <a:pPr lvl="2"/>
            <a:endParaRPr lang="en-US" altLang="zh-CN" b="1" dirty="0">
              <a:latin typeface="宋体" panose="02010600030101010101" pitchFamily="2" charset="-122"/>
            </a:endParaRPr>
          </a:p>
          <a:p>
            <a:pPr lvl="2"/>
            <a:endParaRPr lang="en-US" altLang="zh-CN" b="1" dirty="0" smtClean="0">
              <a:latin typeface="宋体" panose="02010600030101010101" pitchFamily="2" charset="-122"/>
            </a:endParaRPr>
          </a:p>
          <a:p>
            <a:pPr lvl="2"/>
            <a:endParaRPr lang="en-US" altLang="zh-CN" b="1" dirty="0">
              <a:latin typeface="宋体" panose="02010600030101010101" pitchFamily="2" charset="-122"/>
            </a:endParaRPr>
          </a:p>
          <a:p>
            <a:pPr lvl="2"/>
            <a:endParaRPr lang="en-US" altLang="zh-CN" b="1" dirty="0" smtClean="0">
              <a:latin typeface="宋体" panose="02010600030101010101" pitchFamily="2" charset="-122"/>
            </a:endParaRPr>
          </a:p>
        </p:txBody>
      </p:sp>
      <p:pic>
        <p:nvPicPr>
          <p:cNvPr id="11" name="图片 36866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2996952"/>
            <a:ext cx="6388821" cy="187220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222" y="2420888"/>
            <a:ext cx="5062575" cy="303373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、递归算法的应用和设计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84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3789040"/>
            <a:ext cx="7835143" cy="2088679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、递归算法的应用和设计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作业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sz="2000" b="1" dirty="0"/>
              <a:t>整数划分问题：将一个正整数</a:t>
            </a:r>
            <a:r>
              <a:rPr lang="en-US" altLang="zh-CN" sz="2000" b="1" dirty="0"/>
              <a:t>n</a:t>
            </a:r>
            <a:r>
              <a:rPr lang="zh-CN" altLang="en-US" sz="2000" b="1" dirty="0"/>
              <a:t>表示成一系列正整数之和</a:t>
            </a:r>
            <a:r>
              <a:rPr lang="zh-CN" altLang="en-US" sz="2000" b="1" dirty="0" smtClean="0"/>
              <a:t>，</a:t>
            </a:r>
            <a:r>
              <a:rPr lang="en-US" altLang="zh-CN" sz="2000" b="1" dirty="0" smtClean="0"/>
              <a:t>n=n1+n2</a:t>
            </a:r>
            <a:r>
              <a:rPr lang="en-US" altLang="zh-CN" sz="2000" b="1" dirty="0"/>
              <a:t>+…+</a:t>
            </a:r>
            <a:r>
              <a:rPr lang="en-US" altLang="zh-CN" sz="2000" b="1" dirty="0" err="1"/>
              <a:t>nk</a:t>
            </a:r>
            <a:r>
              <a:rPr lang="zh-CN" altLang="en-US" sz="2000" b="1" dirty="0"/>
              <a:t>，其中</a:t>
            </a:r>
            <a:r>
              <a:rPr lang="en-US" altLang="zh-CN" sz="2000" b="1" dirty="0"/>
              <a:t>n1≥n2≥…≥</a:t>
            </a:r>
            <a:r>
              <a:rPr lang="en-US" altLang="zh-CN" sz="2000" b="1" dirty="0" err="1"/>
              <a:t>nk</a:t>
            </a:r>
            <a:r>
              <a:rPr lang="en-US" altLang="zh-CN" sz="2000" b="1" dirty="0"/>
              <a:t>≥ 1,k ≥</a:t>
            </a:r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，正整数</a:t>
            </a:r>
            <a:r>
              <a:rPr lang="en-US" altLang="zh-CN" sz="2000" b="1" dirty="0"/>
              <a:t>n</a:t>
            </a:r>
            <a:r>
              <a:rPr lang="zh-CN" altLang="en-US" sz="2000" b="1" dirty="0"/>
              <a:t>的一个这种表示称为正整数</a:t>
            </a:r>
            <a:r>
              <a:rPr lang="en-US" altLang="zh-CN" sz="2000" b="1" dirty="0"/>
              <a:t>n</a:t>
            </a:r>
            <a:r>
              <a:rPr lang="zh-CN" altLang="en-US" sz="2000" b="1" dirty="0"/>
              <a:t>的一个划分。正整数</a:t>
            </a:r>
            <a:r>
              <a:rPr lang="en-US" altLang="zh-CN" sz="2000" b="1" dirty="0"/>
              <a:t>n</a:t>
            </a:r>
            <a:r>
              <a:rPr lang="zh-CN" altLang="en-US" sz="2000" b="1" dirty="0" smtClean="0"/>
              <a:t>的不同</a:t>
            </a:r>
            <a:r>
              <a:rPr lang="zh-CN" altLang="en-US" sz="2000" b="1" dirty="0"/>
              <a:t>划分个数称为正整数</a:t>
            </a:r>
            <a:r>
              <a:rPr lang="en-US" altLang="zh-CN" sz="2000" b="1" dirty="0"/>
              <a:t>n</a:t>
            </a:r>
            <a:r>
              <a:rPr lang="zh-CN" altLang="en-US" sz="2000" b="1" dirty="0"/>
              <a:t>的划分数，记做</a:t>
            </a:r>
            <a:r>
              <a:rPr lang="en-US" altLang="zh-CN" sz="2000" b="1" dirty="0"/>
              <a:t>p(n)</a:t>
            </a:r>
            <a:r>
              <a:rPr lang="zh-CN" altLang="en-US" sz="2000" b="1" dirty="0" smtClean="0"/>
              <a:t>。设计求</a:t>
            </a:r>
            <a:r>
              <a:rPr lang="en-US" altLang="zh-CN" sz="2000" b="1" dirty="0"/>
              <a:t>p(n</a:t>
            </a:r>
            <a:r>
              <a:rPr lang="en-US" altLang="zh-CN" sz="2000" b="1" dirty="0" smtClean="0"/>
              <a:t>)</a:t>
            </a:r>
            <a:r>
              <a:rPr lang="zh-CN" altLang="en-US" sz="2000" b="1" dirty="0" smtClean="0"/>
              <a:t>得算法。（建议使用递归思想）</a:t>
            </a:r>
            <a:endParaRPr lang="en-US" altLang="zh-CN" sz="2000" b="1" dirty="0" smtClean="0"/>
          </a:p>
          <a:p>
            <a:pPr lvl="2"/>
            <a:r>
              <a:rPr lang="zh-CN" altLang="en-US" sz="1800" b="1" dirty="0">
                <a:solidFill>
                  <a:srgbClr val="FF0000"/>
                </a:solidFill>
              </a:rPr>
              <a:t>原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问题怎么转化为子问题？</a:t>
            </a:r>
            <a:endParaRPr lang="en-US" altLang="zh-CN" sz="1800" b="1" dirty="0" smtClean="0">
              <a:solidFill>
                <a:srgbClr val="FF0000"/>
              </a:solidFill>
            </a:endParaRPr>
          </a:p>
          <a:p>
            <a:pPr lvl="2"/>
            <a:r>
              <a:rPr lang="zh-CN" altLang="en-US" sz="1800" b="1" dirty="0" smtClean="0">
                <a:solidFill>
                  <a:srgbClr val="FF0000"/>
                </a:solidFill>
              </a:rPr>
              <a:t>递归出口在哪？</a:t>
            </a:r>
            <a:endParaRPr lang="en-US" altLang="zh-CN" sz="1800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提示：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b="1" dirty="0">
                <a:latin typeface="宋体" panose="02010600030101010101" pitchFamily="2" charset="-122"/>
              </a:rPr>
              <a:t>在正整数</a:t>
            </a:r>
            <a:r>
              <a:rPr lang="en-US" altLang="zh-CN" b="1" dirty="0">
                <a:latin typeface="宋体" panose="02010600030101010101" pitchFamily="2" charset="-122"/>
              </a:rPr>
              <a:t>n</a:t>
            </a:r>
            <a:r>
              <a:rPr lang="zh-CN" altLang="en-US" b="1" dirty="0">
                <a:latin typeface="宋体" panose="02010600030101010101" pitchFamily="2" charset="-122"/>
              </a:rPr>
              <a:t>的所有不同的划分中，将最大加数</a:t>
            </a:r>
            <a:r>
              <a:rPr lang="en-US" altLang="zh-CN" b="1" dirty="0">
                <a:latin typeface="宋体" panose="02010600030101010101" pitchFamily="2" charset="-122"/>
              </a:rPr>
              <a:t>n1</a:t>
            </a:r>
            <a:r>
              <a:rPr lang="zh-CN" altLang="en-US" b="1" dirty="0">
                <a:latin typeface="宋体" panose="02010600030101010101" pitchFamily="2" charset="-122"/>
              </a:rPr>
              <a:t>不大于</a:t>
            </a:r>
            <a:r>
              <a:rPr lang="en-US" altLang="zh-CN" b="1" dirty="0">
                <a:latin typeface="宋体" panose="02010600030101010101" pitchFamily="2" charset="-122"/>
              </a:rPr>
              <a:t>m</a:t>
            </a:r>
            <a:r>
              <a:rPr lang="zh-CN" altLang="en-US" b="1" dirty="0">
                <a:latin typeface="宋体" panose="02010600030101010101" pitchFamily="2" charset="-122"/>
              </a:rPr>
              <a:t>的划分个数记作</a:t>
            </a:r>
            <a:r>
              <a:rPr lang="en-US" altLang="zh-CN" b="1" dirty="0">
                <a:latin typeface="宋体" panose="02010600030101010101" pitchFamily="2" charset="-122"/>
              </a:rPr>
              <a:t>q(</a:t>
            </a:r>
            <a:r>
              <a:rPr lang="en-US" altLang="zh-CN" b="1" dirty="0" err="1">
                <a:latin typeface="宋体" panose="02010600030101010101" pitchFamily="2" charset="-122"/>
              </a:rPr>
              <a:t>n,m</a:t>
            </a:r>
            <a:r>
              <a:rPr lang="en-US" altLang="zh-CN" b="1" dirty="0">
                <a:latin typeface="宋体" panose="02010600030101010101" pitchFamily="2" charset="-122"/>
              </a:rPr>
              <a:t>)</a:t>
            </a:r>
            <a:r>
              <a:rPr lang="zh-CN" altLang="en-US" b="1" dirty="0">
                <a:latin typeface="宋体" panose="02010600030101010101" pitchFamily="2" charset="-122"/>
              </a:rPr>
              <a:t>。我们可以建立如下递归关系：</a:t>
            </a:r>
          </a:p>
          <a:p>
            <a:pPr lvl="1"/>
            <a:endParaRPr lang="en-US" altLang="zh-CN" b="1" dirty="0" smtClean="0">
              <a:latin typeface="宋体" panose="02010600030101010101" pitchFamily="2" charset="-122"/>
            </a:endParaRPr>
          </a:p>
          <a:p>
            <a:pPr marL="914400" lvl="2" indent="0">
              <a:buNone/>
            </a:pPr>
            <a:r>
              <a:rPr lang="en-US" altLang="zh-CN" b="1" dirty="0" smtClean="0">
                <a:latin typeface="宋体" panose="02010600030101010101" pitchFamily="2" charset="-122"/>
              </a:rPr>
              <a:t>	</a:t>
            </a:r>
            <a:endParaRPr lang="en-US" altLang="zh-CN" b="1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544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三、递归问题的非递归算法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n"/>
            </a:pPr>
            <a:endParaRPr lang="en-US" altLang="zh-CN" sz="2400" b="1" dirty="0" smtClean="0">
              <a:latin typeface="宋体" panose="02010600030101010101" pitchFamily="2" charset="-122"/>
            </a:endParaRPr>
          </a:p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b="1" dirty="0" smtClean="0">
                <a:latin typeface="宋体" panose="02010600030101010101" pitchFamily="2" charset="-122"/>
              </a:rPr>
              <a:t>递归算法执行过程</a:t>
            </a:r>
            <a:endParaRPr lang="en-US" altLang="zh-CN" sz="2400" b="1" dirty="0" smtClean="0">
              <a:latin typeface="宋体" panose="02010600030101010101" pitchFamily="2" charset="-122"/>
            </a:endParaRPr>
          </a:p>
          <a:p>
            <a:pPr marL="342900" lvl="1" indent="-342900">
              <a:buFont typeface="Wingdings" pitchFamily="2" charset="2"/>
              <a:buChar char="n"/>
            </a:pPr>
            <a:endParaRPr lang="zh-CN" altLang="en-US" sz="2400" b="1" dirty="0">
              <a:latin typeface="宋体" panose="02010600030101010101" pitchFamily="2" charset="-122"/>
            </a:endParaRPr>
          </a:p>
          <a:p>
            <a:pPr lvl="1"/>
            <a:r>
              <a:rPr lang="en-US" altLang="zh-CN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1.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从顶到底的调用：递归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算法的执行过程是</a:t>
            </a:r>
            <a:r>
              <a:rPr lang="zh-CN" altLang="en-US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不断地自调用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，直到到达递归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出口结束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自调用过程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；</a:t>
            </a:r>
            <a:endParaRPr lang="en-US" altLang="zh-CN" b="1" dirty="0" smtClean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marL="457200" lvl="1" indent="0">
              <a:buNone/>
            </a:pPr>
            <a:endParaRPr lang="en-US" altLang="zh-CN" b="1" dirty="0" smtClean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lvl="1"/>
            <a:r>
              <a:rPr lang="en-US" altLang="zh-CN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2.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从底到顶的返回：到达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递归出口后，递归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算法按</a:t>
            </a:r>
            <a:r>
              <a:rPr lang="zh-CN" altLang="en-US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最后调用的过程最先返回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的次序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返回，逆推求解；</a:t>
            </a:r>
            <a:endParaRPr lang="en-US" altLang="zh-CN" b="1" dirty="0" smtClean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lvl="1"/>
            <a:endParaRPr lang="en-US" altLang="zh-CN" b="1" dirty="0" smtClean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lvl="1"/>
            <a:r>
              <a:rPr lang="en-US" altLang="zh-CN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3.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返回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到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最顶（外）层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的调用语句时递归算法执行过程结束</a:t>
            </a:r>
            <a:r>
              <a:rPr lang="zh-CN" altLang="en-US" b="1" dirty="0" smtClean="0">
                <a:solidFill>
                  <a:srgbClr val="080808"/>
                </a:solidFill>
                <a:latin typeface="宋体" panose="02010600030101010101" pitchFamily="2" charset="-122"/>
              </a:rPr>
              <a:t>。</a:t>
            </a:r>
            <a:r>
              <a:rPr lang="en-US" altLang="zh-CN" b="1" dirty="0" smtClean="0">
                <a:latin typeface="宋体" panose="02010600030101010101" pitchFamily="2" charset="-122"/>
              </a:rPr>
              <a:t>	</a:t>
            </a:r>
            <a:endParaRPr lang="en-US" altLang="zh-CN" b="1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816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三、递归问题的非递归算法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递归执行过程的实现</a:t>
            </a:r>
            <a:endParaRPr lang="en-US" altLang="zh-CN" b="1" dirty="0" smtClean="0"/>
          </a:p>
          <a:p>
            <a:pPr lvl="1"/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递归是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一种特殊的方法调用，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即</a:t>
            </a:r>
            <a:r>
              <a:rPr lang="zh-CN" altLang="en-US" b="1" dirty="0" smtClean="0">
                <a:solidFill>
                  <a:srgbClr val="080808"/>
                </a:solidFill>
                <a:latin typeface="宋体" panose="02010600030101010101" pitchFamily="2" charset="-122"/>
                <a:ea typeface="楷体_GB2312" pitchFamily="1" charset="-122"/>
              </a:rPr>
              <a:t>“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自己调用自己</a:t>
            </a:r>
            <a:r>
              <a:rPr lang="zh-CN" altLang="en-US" b="1" dirty="0" smtClean="0">
                <a:solidFill>
                  <a:srgbClr val="080808"/>
                </a:solidFill>
                <a:latin typeface="宋体" panose="02010600030101010101" pitchFamily="2" charset="-122"/>
                <a:ea typeface="楷体_GB2312" pitchFamily="1" charset="-122"/>
              </a:rPr>
              <a:t>”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。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自己怎么调用自己，这就好比我们人要用手把自己拎起来，显然办不到。那计算机怎么办到呢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？</a:t>
            </a:r>
            <a:endParaRPr lang="en-US" altLang="zh-CN" b="1" dirty="0" smtClean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lvl="1"/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通过阶乘的递归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算法研究一下</a:t>
            </a:r>
            <a:r>
              <a:rPr lang="zh-CN" altLang="en-US" b="1" dirty="0" smtClean="0">
                <a:solidFill>
                  <a:srgbClr val="080808"/>
                </a:solidFill>
                <a:latin typeface="宋体" panose="02010600030101010101" pitchFamily="2" charset="-122"/>
                <a:ea typeface="楷体_GB2312" pitchFamily="1" charset="-122"/>
              </a:rPr>
              <a:t>“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自己调用自己</a:t>
            </a:r>
            <a:r>
              <a:rPr lang="zh-CN" altLang="en-US" b="1" dirty="0" smtClean="0">
                <a:solidFill>
                  <a:srgbClr val="080808"/>
                </a:solidFill>
                <a:latin typeface="宋体" panose="02010600030101010101" pitchFamily="2" charset="-122"/>
                <a:ea typeface="楷体_GB2312" pitchFamily="1" charset="-122"/>
              </a:rPr>
              <a:t>”</a:t>
            </a:r>
            <a:endParaRPr lang="en-US" altLang="zh-CN" b="1" dirty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lvl="2"/>
            <a:endParaRPr lang="en-US" altLang="zh-CN" sz="1800" b="1" dirty="0" smtClean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lvl="2"/>
            <a:endParaRPr lang="en-US" altLang="zh-CN" sz="1800" b="1" dirty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lvl="2"/>
            <a:endParaRPr lang="en-US" altLang="zh-CN" sz="1800" b="1" dirty="0" smtClean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lvl="2"/>
            <a:endParaRPr lang="en-US" altLang="zh-CN" sz="1800" b="1" dirty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marL="914400" lvl="2" indent="0">
              <a:buNone/>
            </a:pPr>
            <a:endParaRPr lang="zh-CN" altLang="en-US" sz="1800" b="1" dirty="0">
              <a:solidFill>
                <a:srgbClr val="0000FF"/>
              </a:solidFill>
              <a:latin typeface="楷体_GB2312" pitchFamily="1" charset="-122"/>
              <a:ea typeface="楷体_GB2312" pitchFamily="1" charset="-122"/>
            </a:endParaRPr>
          </a:p>
          <a:p>
            <a:pPr lvl="1"/>
            <a:endParaRPr lang="zh-CN" altLang="en-US" sz="2000" b="1" dirty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lvl="1"/>
            <a:endParaRPr lang="zh-CN" altLang="en-US" dirty="0"/>
          </a:p>
        </p:txBody>
      </p:sp>
      <p:pic>
        <p:nvPicPr>
          <p:cNvPr id="6" name="图片 41987" descr="RjAna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79" y="1052438"/>
            <a:ext cx="6705465" cy="5328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140968"/>
            <a:ext cx="4796218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551384" y="1196752"/>
            <a:ext cx="11089232" cy="4752975"/>
          </a:xfrm>
        </p:spPr>
        <p:txBody>
          <a:bodyPr/>
          <a:lstStyle/>
          <a:p>
            <a:r>
              <a:rPr lang="zh-CN" altLang="en-US" b="1" dirty="0"/>
              <a:t>递归</a:t>
            </a:r>
            <a:r>
              <a:rPr lang="zh-CN" altLang="en-US" b="1" dirty="0" smtClean="0"/>
              <a:t>过程的实现</a:t>
            </a:r>
            <a:endParaRPr lang="en-US" altLang="zh-CN" b="1" dirty="0" smtClean="0"/>
          </a:p>
          <a:p>
            <a:pPr lvl="1"/>
            <a:r>
              <a:rPr lang="zh-CN" altLang="en-US" b="1" dirty="0" smtClean="0">
                <a:solidFill>
                  <a:srgbClr val="080808"/>
                </a:solidFill>
                <a:latin typeface="宋体" panose="02010600030101010101" pitchFamily="2" charset="-122"/>
                <a:ea typeface="楷体_GB2312" pitchFamily="1" charset="-122"/>
              </a:rPr>
              <a:t>“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自己调用自己</a:t>
            </a:r>
            <a:r>
              <a:rPr lang="zh-CN" altLang="en-US" b="1" dirty="0" smtClean="0">
                <a:solidFill>
                  <a:srgbClr val="080808"/>
                </a:solidFill>
                <a:latin typeface="宋体" panose="02010600030101010101" pitchFamily="2" charset="-122"/>
                <a:ea typeface="楷体_GB2312" pitchFamily="1" charset="-122"/>
              </a:rPr>
              <a:t>”</a:t>
            </a:r>
            <a:r>
              <a:rPr lang="en-US" altLang="zh-CN" b="1" dirty="0" smtClean="0">
                <a:solidFill>
                  <a:srgbClr val="080808"/>
                </a:solidFill>
                <a:latin typeface="宋体" panose="02010600030101010101" pitchFamily="2" charset="-122"/>
                <a:ea typeface="楷体_GB2312" pitchFamily="1" charset="-122"/>
              </a:rPr>
              <a:t>—</a:t>
            </a:r>
            <a:r>
              <a:rPr lang="zh-CN" altLang="en-US" b="1" dirty="0" smtClean="0">
                <a:solidFill>
                  <a:srgbClr val="080808"/>
                </a:solidFill>
                <a:latin typeface="宋体" panose="02010600030101010101" pitchFamily="2" charset="-122"/>
                <a:ea typeface="楷体_GB2312" pitchFamily="1" charset="-122"/>
              </a:rPr>
              <a:t>“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栈</a:t>
            </a:r>
            <a:r>
              <a:rPr lang="zh-CN" altLang="en-US" b="1" dirty="0" smtClean="0">
                <a:solidFill>
                  <a:srgbClr val="080808"/>
                </a:solidFill>
                <a:latin typeface="宋体" panose="02010600030101010101" pitchFamily="2" charset="-122"/>
                <a:ea typeface="楷体_GB2312" pitchFamily="1" charset="-122"/>
              </a:rPr>
              <a:t>”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 起到了关键作用</a:t>
            </a:r>
            <a:endParaRPr lang="en-US" altLang="zh-CN" b="1" dirty="0" smtClean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lvl="2"/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每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递归一次，增加一层，函数一样，参数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不同，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本地变量的值不同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。</a:t>
            </a:r>
            <a:endParaRPr lang="en-US" altLang="zh-CN" b="1" dirty="0" smtClean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lvl="2"/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底层先返回，一次每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层间的关系满足</a:t>
            </a:r>
            <a:r>
              <a:rPr lang="zh-CN" altLang="en-US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先进后出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的特性，这是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栈功能。</a:t>
            </a:r>
            <a:endParaRPr lang="zh-CN" altLang="en-US" b="1" dirty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lvl="2"/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递归通过栈来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维护方法间的调用关系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，保存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每一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层本地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变量的值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。</a:t>
            </a:r>
            <a:endParaRPr lang="en-US" altLang="zh-CN" b="1" dirty="0" smtClean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lvl="2"/>
            <a:r>
              <a:rPr lang="zh-CN" altLang="en-US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调用</a:t>
            </a:r>
            <a:r>
              <a:rPr lang="zh-CN" altLang="en-US" b="1" dirty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函数在调用被调用函数前，系统要保存以下两类信息：</a:t>
            </a:r>
          </a:p>
          <a:p>
            <a:pPr lvl="3"/>
            <a:endParaRPr lang="en-US" altLang="zh-CN" sz="2000" b="1" dirty="0" smtClean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lvl="3"/>
            <a:r>
              <a:rPr lang="zh-CN" altLang="en-US" sz="2400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（</a:t>
            </a:r>
            <a:r>
              <a:rPr lang="en-US" altLang="zh-CN" sz="2400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1</a:t>
            </a:r>
            <a:r>
              <a:rPr lang="zh-CN" altLang="en-US" sz="2400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）调用函数的返回地址；</a:t>
            </a:r>
          </a:p>
          <a:p>
            <a:pPr lvl="3"/>
            <a:r>
              <a:rPr lang="zh-CN" altLang="en-US" sz="2400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（</a:t>
            </a:r>
            <a:r>
              <a:rPr lang="en-US" altLang="zh-CN" sz="2400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2</a:t>
            </a:r>
            <a:r>
              <a:rPr lang="zh-CN" altLang="en-US" sz="2400" b="1" dirty="0" smtClean="0">
                <a:solidFill>
                  <a:srgbClr val="080808"/>
                </a:solidFill>
                <a:latin typeface="楷体_GB2312" pitchFamily="1" charset="-122"/>
                <a:ea typeface="楷体_GB2312" pitchFamily="1" charset="-122"/>
              </a:rPr>
              <a:t>）调用函数的局部变量值</a:t>
            </a:r>
          </a:p>
          <a:p>
            <a:pPr lvl="2"/>
            <a:endParaRPr lang="zh-CN" altLang="en-US" sz="1800" b="1" dirty="0" smtClean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lvl="2"/>
            <a:endParaRPr lang="zh-CN" altLang="en-US" sz="1800" b="1" dirty="0">
              <a:solidFill>
                <a:srgbClr val="0000FF"/>
              </a:solidFill>
              <a:latin typeface="楷体_GB2312" pitchFamily="1" charset="-122"/>
              <a:ea typeface="楷体_GB2312" pitchFamily="1" charset="-122"/>
            </a:endParaRPr>
          </a:p>
          <a:p>
            <a:pPr lvl="1"/>
            <a:endParaRPr lang="zh-CN" altLang="en-US" sz="2000" b="1" dirty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447" y="3429000"/>
            <a:ext cx="6844805" cy="24015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三、递归问题的非递归算法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64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三、递归问题的非递归算法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zh-CN" altLang="en-US" sz="2800" b="1" dirty="0"/>
                  <a:t>递归问题的非递归</a:t>
                </a:r>
                <a:r>
                  <a:rPr lang="zh-CN" altLang="en-US" sz="2800" b="1" dirty="0" smtClean="0"/>
                  <a:t>算法</a:t>
                </a:r>
                <a:endParaRPr lang="en-US" altLang="zh-CN" sz="2800" b="1" dirty="0" smtClean="0"/>
              </a:p>
              <a:p>
                <a:pPr lvl="1"/>
                <a:r>
                  <a:rPr lang="zh-CN" altLang="en-US" sz="2400" b="1" dirty="0">
                    <a:solidFill>
                      <a:srgbClr val="080808"/>
                    </a:solidFill>
                    <a:latin typeface="宋体" panose="02010600030101010101" pitchFamily="2" charset="-122"/>
                    <a:ea typeface="楷体_GB2312" pitchFamily="1" charset="-122"/>
                  </a:rPr>
                  <a:t>一般说来，递归过程的实现</a:t>
                </a:r>
                <a:r>
                  <a:rPr lang="zh-CN" altLang="en-US" sz="2400" b="1" dirty="0" smtClean="0">
                    <a:solidFill>
                      <a:srgbClr val="080808"/>
                    </a:solidFill>
                    <a:latin typeface="宋体" panose="02010600030101010101" pitchFamily="2" charset="-122"/>
                    <a:ea typeface="楷体_GB2312" pitchFamily="1" charset="-122"/>
                  </a:rPr>
                  <a:t>效率较低</a:t>
                </a:r>
                <a:endParaRPr lang="en-US" altLang="zh-CN" sz="2400" b="1" dirty="0" smtClean="0">
                  <a:solidFill>
                    <a:srgbClr val="080808"/>
                  </a:solidFill>
                  <a:latin typeface="宋体" panose="02010600030101010101" pitchFamily="2" charset="-122"/>
                  <a:ea typeface="楷体_GB2312" pitchFamily="1" charset="-122"/>
                </a:endParaRPr>
              </a:p>
              <a:p>
                <a:pPr lvl="2"/>
                <a:r>
                  <a:rPr lang="zh-CN" altLang="en-US" sz="2400" b="1" dirty="0" smtClean="0">
                    <a:solidFill>
                      <a:srgbClr val="080808"/>
                    </a:solidFill>
                    <a:latin typeface="宋体" panose="02010600030101010101" pitchFamily="2" charset="-122"/>
                    <a:ea typeface="楷体_GB2312" pitchFamily="1" charset="-122"/>
                  </a:rPr>
                  <a:t>每次</a:t>
                </a:r>
                <a:r>
                  <a:rPr lang="zh-CN" altLang="en-US" sz="2400" b="1" dirty="0">
                    <a:solidFill>
                      <a:srgbClr val="080808"/>
                    </a:solidFill>
                    <a:latin typeface="宋体" panose="02010600030101010101" pitchFamily="2" charset="-122"/>
                    <a:ea typeface="楷体_GB2312" pitchFamily="1" charset="-122"/>
                  </a:rPr>
                  <a:t>递归</a:t>
                </a:r>
                <a:r>
                  <a:rPr lang="zh-CN" altLang="en-US" sz="2400" b="1" dirty="0" smtClean="0">
                    <a:solidFill>
                      <a:srgbClr val="080808"/>
                    </a:solidFill>
                    <a:latin typeface="宋体" panose="02010600030101010101" pitchFamily="2" charset="-122"/>
                    <a:ea typeface="楷体_GB2312" pitchFamily="1" charset="-122"/>
                  </a:rPr>
                  <a:t>调用</a:t>
                </a:r>
                <a:r>
                  <a:rPr lang="zh-CN" altLang="en-US" sz="2400" b="1" dirty="0">
                    <a:solidFill>
                      <a:srgbClr val="080808"/>
                    </a:solidFill>
                    <a:latin typeface="宋体" panose="02010600030101010101" pitchFamily="2" charset="-122"/>
                    <a:ea typeface="楷体_GB2312" pitchFamily="1" charset="-122"/>
                  </a:rPr>
                  <a:t>都必须首先做诸如参数替换、</a:t>
                </a:r>
                <a:r>
                  <a:rPr lang="zh-CN" altLang="en-US" sz="2400" b="1" dirty="0" smtClean="0">
                    <a:solidFill>
                      <a:srgbClr val="080808"/>
                    </a:solidFill>
                    <a:latin typeface="宋体" panose="02010600030101010101" pitchFamily="2" charset="-122"/>
                    <a:ea typeface="楷体_GB2312" pitchFamily="1" charset="-122"/>
                  </a:rPr>
                  <a:t>环境保护</a:t>
                </a:r>
                <a:r>
                  <a:rPr lang="zh-CN" altLang="en-US" sz="2400" b="1" dirty="0">
                    <a:solidFill>
                      <a:srgbClr val="080808"/>
                    </a:solidFill>
                    <a:latin typeface="宋体" panose="02010600030101010101" pitchFamily="2" charset="-122"/>
                    <a:ea typeface="楷体_GB2312" pitchFamily="1" charset="-122"/>
                  </a:rPr>
                  <a:t>等</a:t>
                </a:r>
                <a:r>
                  <a:rPr lang="zh-CN" altLang="en-US" sz="2400" b="1" dirty="0" smtClean="0">
                    <a:solidFill>
                      <a:srgbClr val="080808"/>
                    </a:solidFill>
                    <a:latin typeface="宋体" panose="02010600030101010101" pitchFamily="2" charset="-122"/>
                    <a:ea typeface="楷体_GB2312" pitchFamily="1" charset="-122"/>
                  </a:rPr>
                  <a:t>。</a:t>
                </a:r>
                <a:endParaRPr lang="en-US" altLang="zh-CN" sz="2400" b="1" dirty="0" smtClean="0">
                  <a:solidFill>
                    <a:srgbClr val="080808"/>
                  </a:solidFill>
                  <a:latin typeface="宋体" panose="02010600030101010101" pitchFamily="2" charset="-122"/>
                  <a:ea typeface="楷体_GB2312" pitchFamily="1" charset="-122"/>
                </a:endParaRPr>
              </a:p>
              <a:p>
                <a:pPr lvl="2"/>
                <a:endParaRPr lang="en-US" altLang="zh-CN" sz="2400" b="1" dirty="0" smtClean="0">
                  <a:solidFill>
                    <a:srgbClr val="080808"/>
                  </a:solidFill>
                  <a:latin typeface="宋体" panose="02010600030101010101" pitchFamily="2" charset="-122"/>
                  <a:ea typeface="楷体_GB2312" pitchFamily="1" charset="-122"/>
                </a:endParaRPr>
              </a:p>
              <a:p>
                <a:pPr lvl="2"/>
                <a:r>
                  <a:rPr lang="zh-CN" altLang="en-US" sz="2400" b="1" dirty="0" smtClean="0">
                    <a:solidFill>
                      <a:srgbClr val="080808"/>
                    </a:solidFill>
                    <a:latin typeface="宋体" panose="02010600030101010101" pitchFamily="2" charset="-122"/>
                    <a:ea typeface="楷体_GB2312" pitchFamily="1" charset="-122"/>
                  </a:rPr>
                  <a:t>存在大量</a:t>
                </a:r>
                <a:r>
                  <a:rPr lang="zh-CN" altLang="en-US" sz="2400" b="1" dirty="0">
                    <a:solidFill>
                      <a:srgbClr val="080808"/>
                    </a:solidFill>
                    <a:latin typeface="宋体" panose="02010600030101010101" pitchFamily="2" charset="-122"/>
                    <a:ea typeface="楷体_GB2312" pitchFamily="1" charset="-122"/>
                  </a:rPr>
                  <a:t>的重复计算</a:t>
                </a:r>
                <a:r>
                  <a:rPr lang="zh-CN" altLang="en-US" sz="2400" b="1" dirty="0" smtClean="0">
                    <a:solidFill>
                      <a:srgbClr val="080808"/>
                    </a:solidFill>
                    <a:latin typeface="宋体" panose="02010600030101010101" pitchFamily="2" charset="-122"/>
                    <a:ea typeface="楷体_GB2312" pitchFamily="1" charset="-122"/>
                  </a:rPr>
                  <a:t>。</a:t>
                </a:r>
                <a:endParaRPr lang="en-US" altLang="zh-CN" sz="2400" b="1" dirty="0" smtClean="0">
                  <a:solidFill>
                    <a:srgbClr val="080808"/>
                  </a:solidFill>
                  <a:latin typeface="宋体" panose="02010600030101010101" pitchFamily="2" charset="-122"/>
                  <a:ea typeface="楷体_GB2312" pitchFamily="1" charset="-122"/>
                </a:endParaRPr>
              </a:p>
              <a:p>
                <a:pPr lvl="1"/>
                <a:endParaRPr lang="en-US" altLang="zh-CN" sz="1800" b="1" dirty="0">
                  <a:solidFill>
                    <a:srgbClr val="080808"/>
                  </a:solidFill>
                  <a:latin typeface="宋体" panose="02010600030101010101" pitchFamily="2" charset="-122"/>
                  <a:ea typeface="楷体_GB2312" pitchFamily="1" charset="-122"/>
                </a:endParaRPr>
              </a:p>
              <a:p>
                <a:pPr lvl="1"/>
                <a:endParaRPr lang="en-US" altLang="zh-CN" sz="1800" b="1" dirty="0" smtClean="0">
                  <a:solidFill>
                    <a:srgbClr val="080808"/>
                  </a:solidFill>
                  <a:latin typeface="宋体" panose="02010600030101010101" pitchFamily="2" charset="-122"/>
                  <a:ea typeface="楷体_GB2312" pitchFamily="1" charset="-122"/>
                </a:endParaRPr>
              </a:p>
              <a:p>
                <a:pPr lvl="1"/>
                <a:r>
                  <a:rPr lang="zh-CN" altLang="en-US" sz="2000" b="1" dirty="0" smtClean="0">
                    <a:solidFill>
                      <a:srgbClr val="080808"/>
                    </a:solidFill>
                    <a:latin typeface="宋体" panose="02010600030101010101" pitchFamily="2" charset="-122"/>
                    <a:ea typeface="楷体_GB2312" pitchFamily="1" charset="-122"/>
                  </a:rPr>
                  <a:t>时间复杂度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:endParaRPr lang="zh-CN" altLang="en-US" sz="1800" b="1" dirty="0">
                  <a:solidFill>
                    <a:srgbClr val="080808"/>
                  </a:solidFill>
                  <a:latin typeface="宋体" panose="02010600030101010101" pitchFamily="2" charset="-122"/>
                  <a:ea typeface="楷体_GB2312" pitchFamily="1" charset="-122"/>
                </a:endParaRPr>
              </a:p>
              <a:p>
                <a:pPr lvl="2"/>
                <a:endParaRPr lang="zh-CN" altLang="en-US" sz="1800" b="1" dirty="0" smtClean="0">
                  <a:solidFill>
                    <a:srgbClr val="080808"/>
                  </a:solidFill>
                  <a:latin typeface="楷体_GB2312" pitchFamily="1" charset="-122"/>
                  <a:ea typeface="楷体_GB2312" pitchFamily="1" charset="-122"/>
                </a:endParaRPr>
              </a:p>
              <a:p>
                <a:pPr lvl="2"/>
                <a:endParaRPr lang="zh-CN" altLang="en-US" sz="1800" b="1" dirty="0">
                  <a:solidFill>
                    <a:srgbClr val="0000FF"/>
                  </a:solidFill>
                  <a:latin typeface="楷体_GB2312" pitchFamily="1" charset="-122"/>
                  <a:ea typeface="楷体_GB2312" pitchFamily="1" charset="-122"/>
                </a:endParaRPr>
              </a:p>
              <a:p>
                <a:pPr lvl="1"/>
                <a:endParaRPr lang="zh-CN" altLang="en-US" sz="2000" b="1" dirty="0">
                  <a:solidFill>
                    <a:srgbClr val="080808"/>
                  </a:solidFill>
                  <a:latin typeface="楷体_GB2312" pitchFamily="1" charset="-122"/>
                  <a:ea typeface="楷体_GB2312" pitchFamily="1" charset="-122"/>
                </a:endParaRP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3"/>
                <a:stretch>
                  <a:fillRect l="-220" t="-1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132856"/>
            <a:ext cx="3905795" cy="42011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034" y="2516303"/>
            <a:ext cx="7856887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三、递归问题的非递归算法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800" b="1" dirty="0"/>
              <a:t>递归问题的非递归</a:t>
            </a:r>
            <a:r>
              <a:rPr lang="zh-CN" altLang="en-US" sz="2800" b="1" dirty="0" smtClean="0"/>
              <a:t>算法方法</a:t>
            </a:r>
            <a:endParaRPr lang="en-US" altLang="zh-CN" sz="2800" b="1" dirty="0" smtClean="0"/>
          </a:p>
          <a:p>
            <a:pPr lvl="1"/>
            <a:r>
              <a:rPr lang="en-US" altLang="zh-CN" sz="2400" b="1" dirty="0" smtClean="0"/>
              <a:t>1</a:t>
            </a:r>
            <a:r>
              <a:rPr lang="en-US" altLang="zh-CN" sz="2400" b="1" dirty="0"/>
              <a:t>.</a:t>
            </a:r>
            <a:r>
              <a:rPr lang="zh-CN" altLang="en-US" sz="2400" b="1" dirty="0"/>
              <a:t>设计迭代算法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pPr lvl="2"/>
            <a:r>
              <a:rPr lang="zh-CN" altLang="en-US" sz="2200" b="1" dirty="0"/>
              <a:t>如果一个函数既有递归形式的定义又有非递归的迭代</a:t>
            </a:r>
            <a:r>
              <a:rPr lang="zh-CN" altLang="en-US" sz="2200" b="1" dirty="0" smtClean="0"/>
              <a:t>形式的</a:t>
            </a:r>
            <a:r>
              <a:rPr lang="zh-CN" altLang="en-US" sz="2200" b="1" dirty="0"/>
              <a:t>定义，则可以用循环结构设计出迭代</a:t>
            </a:r>
            <a:r>
              <a:rPr lang="zh-CN" altLang="en-US" sz="2200" b="1" dirty="0" smtClean="0"/>
              <a:t>算法</a:t>
            </a:r>
            <a:r>
              <a:rPr lang="zh-CN" altLang="en-US" sz="2200" b="1" dirty="0"/>
              <a:t>；</a:t>
            </a:r>
            <a:endParaRPr lang="en-US" altLang="zh-CN" sz="2200" b="1" dirty="0" smtClean="0"/>
          </a:p>
          <a:p>
            <a:pPr lvl="2"/>
            <a:r>
              <a:rPr lang="zh-CN" altLang="en-US" sz="2200" b="1" dirty="0" smtClean="0"/>
              <a:t>如果在</a:t>
            </a:r>
            <a:r>
              <a:rPr lang="zh-CN" altLang="en-US" sz="2200" b="1" dirty="0"/>
              <a:t>一</a:t>
            </a:r>
            <a:r>
              <a:rPr lang="zh-CN" altLang="en-US" sz="2200" b="1" dirty="0" smtClean="0"/>
              <a:t>个递归算法只</a:t>
            </a:r>
            <a:r>
              <a:rPr lang="zh-CN" altLang="en-US" sz="2200" b="1" dirty="0"/>
              <a:t>递归</a:t>
            </a:r>
            <a:r>
              <a:rPr lang="zh-CN" altLang="en-US" sz="2200" b="1" dirty="0" smtClean="0"/>
              <a:t>调用</a:t>
            </a:r>
            <a:r>
              <a:rPr lang="zh-CN" altLang="en-US" sz="2200" b="1" dirty="0"/>
              <a:t>自己</a:t>
            </a:r>
            <a:r>
              <a:rPr lang="zh-CN" altLang="en-US" sz="2200" b="1" dirty="0" smtClean="0"/>
              <a:t>一</a:t>
            </a:r>
            <a:r>
              <a:rPr lang="zh-CN" altLang="en-US" sz="2200" b="1" dirty="0"/>
              <a:t>次，那么它的计算或执行过程</a:t>
            </a:r>
            <a:r>
              <a:rPr lang="zh-CN" altLang="en-US" sz="2200" b="1" dirty="0" smtClean="0"/>
              <a:t>可以</a:t>
            </a:r>
            <a:r>
              <a:rPr lang="zh-CN" altLang="en-US" sz="2200" b="1" dirty="0"/>
              <a:t>看成是</a:t>
            </a:r>
            <a:r>
              <a:rPr lang="zh-CN" altLang="en-US" sz="2200" b="1" dirty="0" smtClean="0"/>
              <a:t>线性的，则适用循环结构设计出迭代算法</a:t>
            </a:r>
            <a:r>
              <a:rPr lang="en-US" altLang="zh-CN" sz="2200" b="1" dirty="0" smtClean="0"/>
              <a:t>f(n)</a:t>
            </a:r>
            <a:r>
              <a:rPr lang="zh-CN" altLang="en-US" sz="2200" b="1" dirty="0" smtClean="0"/>
              <a:t>；</a:t>
            </a:r>
            <a:endParaRPr lang="zh-CN" altLang="en-US" sz="2200" b="1" dirty="0"/>
          </a:p>
          <a:p>
            <a:pPr lvl="2"/>
            <a:endParaRPr lang="en-US" altLang="zh-CN" dirty="0" smtClean="0"/>
          </a:p>
          <a:p>
            <a:pPr lvl="1"/>
            <a:endParaRPr lang="zh-CN" altLang="en-US" sz="1800" b="1" dirty="0">
              <a:solidFill>
                <a:srgbClr val="080808"/>
              </a:solidFill>
              <a:latin typeface="宋体" panose="02010600030101010101" pitchFamily="2" charset="-122"/>
              <a:ea typeface="楷体_GB2312" pitchFamily="1" charset="-122"/>
            </a:endParaRPr>
          </a:p>
          <a:p>
            <a:pPr lvl="2"/>
            <a:endParaRPr lang="zh-CN" altLang="en-US" sz="1800" b="1" dirty="0" smtClean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lvl="2"/>
            <a:endParaRPr lang="zh-CN" altLang="en-US" sz="1800" b="1" dirty="0">
              <a:solidFill>
                <a:srgbClr val="0000FF"/>
              </a:solidFill>
              <a:latin typeface="楷体_GB2312" pitchFamily="1" charset="-122"/>
              <a:ea typeface="楷体_GB2312" pitchFamily="1" charset="-122"/>
            </a:endParaRPr>
          </a:p>
          <a:p>
            <a:pPr lvl="1"/>
            <a:endParaRPr lang="zh-CN" altLang="en-US" sz="2000" b="1" dirty="0">
              <a:solidFill>
                <a:srgbClr val="080808"/>
              </a:solidFill>
              <a:latin typeface="楷体_GB2312" pitchFamily="1" charset="-122"/>
              <a:ea typeface="楷体_GB2312" pitchFamily="1" charset="-122"/>
            </a:endParaRPr>
          </a:p>
          <a:p>
            <a:pPr lvl="1"/>
            <a:endParaRPr lang="zh-CN" altLang="en-US" dirty="0"/>
          </a:p>
        </p:txBody>
      </p:sp>
      <p:grpSp>
        <p:nvGrpSpPr>
          <p:cNvPr id="38" name="组合 37"/>
          <p:cNvGrpSpPr/>
          <p:nvPr/>
        </p:nvGrpSpPr>
        <p:grpSpPr>
          <a:xfrm>
            <a:off x="5735961" y="3212976"/>
            <a:ext cx="2160240" cy="3096344"/>
            <a:chOff x="5399555" y="2209800"/>
            <a:chExt cx="3884494" cy="4495800"/>
          </a:xfrm>
        </p:grpSpPr>
        <p:sp>
          <p:nvSpPr>
            <p:cNvPr id="23" name="椭圆 46083"/>
            <p:cNvSpPr>
              <a:spLocks noChangeArrowheads="1"/>
            </p:cNvSpPr>
            <p:nvPr/>
          </p:nvSpPr>
          <p:spPr bwMode="auto">
            <a:xfrm>
              <a:off x="6705600" y="2209800"/>
              <a:ext cx="1066800" cy="533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zh-CN" sz="1800" dirty="0"/>
                <a:t>n!</a:t>
              </a:r>
            </a:p>
          </p:txBody>
        </p:sp>
        <p:sp>
          <p:nvSpPr>
            <p:cNvPr id="24" name="直接连接符 46084"/>
            <p:cNvSpPr>
              <a:spLocks noChangeShapeType="1"/>
            </p:cNvSpPr>
            <p:nvPr/>
          </p:nvSpPr>
          <p:spPr bwMode="auto">
            <a:xfrm>
              <a:off x="7239000" y="2743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椭圆 46085"/>
            <p:cNvSpPr>
              <a:spLocks noChangeArrowheads="1"/>
            </p:cNvSpPr>
            <p:nvPr/>
          </p:nvSpPr>
          <p:spPr bwMode="auto">
            <a:xfrm>
              <a:off x="6705600" y="3048000"/>
              <a:ext cx="1066800" cy="533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800" dirty="0"/>
                <a:t>(n-1)!</a:t>
              </a:r>
            </a:p>
          </p:txBody>
        </p:sp>
        <p:sp>
          <p:nvSpPr>
            <p:cNvPr id="26" name="直接连接符 46086"/>
            <p:cNvSpPr>
              <a:spLocks noChangeShapeType="1"/>
            </p:cNvSpPr>
            <p:nvPr/>
          </p:nvSpPr>
          <p:spPr bwMode="auto">
            <a:xfrm>
              <a:off x="7239000" y="35814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椭圆 46087"/>
            <p:cNvSpPr>
              <a:spLocks noChangeArrowheads="1"/>
            </p:cNvSpPr>
            <p:nvPr/>
          </p:nvSpPr>
          <p:spPr bwMode="auto">
            <a:xfrm>
              <a:off x="6705600" y="3886200"/>
              <a:ext cx="1066800" cy="533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800" dirty="0"/>
                <a:t>(n-2)!</a:t>
              </a:r>
            </a:p>
          </p:txBody>
        </p:sp>
        <p:sp>
          <p:nvSpPr>
            <p:cNvPr id="28" name="直接连接符 46088"/>
            <p:cNvSpPr>
              <a:spLocks noChangeShapeType="1"/>
            </p:cNvSpPr>
            <p:nvPr/>
          </p:nvSpPr>
          <p:spPr bwMode="auto">
            <a:xfrm>
              <a:off x="7239000" y="4419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文本框 46089"/>
            <p:cNvSpPr txBox="1">
              <a:spLocks noChangeArrowheads="1"/>
            </p:cNvSpPr>
            <p:nvPr/>
          </p:nvSpPr>
          <p:spPr bwMode="auto">
            <a:xfrm>
              <a:off x="7129463" y="4724400"/>
              <a:ext cx="244475" cy="42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30000"/>
                </a:lnSpc>
                <a:spcBef>
                  <a:spcPct val="0"/>
                </a:spcBef>
              </a:pPr>
              <a:r>
                <a:rPr lang="en-US" altLang="zh-CN" sz="2400"/>
                <a:t>·</a:t>
              </a:r>
            </a:p>
            <a:p>
              <a:pPr eaLnBrk="1" hangingPunct="1">
                <a:lnSpc>
                  <a:spcPct val="30000"/>
                </a:lnSpc>
                <a:spcBef>
                  <a:spcPct val="0"/>
                </a:spcBef>
              </a:pPr>
              <a:r>
                <a:rPr lang="en-US" altLang="zh-CN" sz="2400"/>
                <a:t>·</a:t>
              </a:r>
            </a:p>
            <a:p>
              <a:pPr eaLnBrk="1" hangingPunct="1">
                <a:lnSpc>
                  <a:spcPct val="30000"/>
                </a:lnSpc>
                <a:spcBef>
                  <a:spcPct val="0"/>
                </a:spcBef>
              </a:pPr>
              <a:r>
                <a:rPr lang="en-US" altLang="zh-CN" sz="2400"/>
                <a:t>·</a:t>
              </a:r>
            </a:p>
          </p:txBody>
        </p:sp>
        <p:sp>
          <p:nvSpPr>
            <p:cNvPr id="30" name="直接连接符 46090"/>
            <p:cNvSpPr>
              <a:spLocks noChangeShapeType="1"/>
            </p:cNvSpPr>
            <p:nvPr/>
          </p:nvSpPr>
          <p:spPr bwMode="auto">
            <a:xfrm>
              <a:off x="7256463" y="502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椭圆 46091"/>
            <p:cNvSpPr>
              <a:spLocks noChangeArrowheads="1"/>
            </p:cNvSpPr>
            <p:nvPr/>
          </p:nvSpPr>
          <p:spPr bwMode="auto">
            <a:xfrm>
              <a:off x="6723063" y="5334000"/>
              <a:ext cx="1066800" cy="533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800" dirty="0"/>
                <a:t>1!</a:t>
              </a:r>
            </a:p>
          </p:txBody>
        </p:sp>
        <p:sp>
          <p:nvSpPr>
            <p:cNvPr id="32" name="直接连接符 46092"/>
            <p:cNvSpPr>
              <a:spLocks noChangeShapeType="1"/>
            </p:cNvSpPr>
            <p:nvPr/>
          </p:nvSpPr>
          <p:spPr bwMode="auto">
            <a:xfrm>
              <a:off x="7256463" y="58674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椭圆 46093"/>
            <p:cNvSpPr>
              <a:spLocks noChangeArrowheads="1"/>
            </p:cNvSpPr>
            <p:nvPr/>
          </p:nvSpPr>
          <p:spPr bwMode="auto">
            <a:xfrm>
              <a:off x="6723063" y="6172200"/>
              <a:ext cx="1066800" cy="533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800" dirty="0"/>
                <a:t>0!</a:t>
              </a:r>
            </a:p>
          </p:txBody>
        </p:sp>
        <p:sp>
          <p:nvSpPr>
            <p:cNvPr id="34" name="直接连接符 46094"/>
            <p:cNvSpPr>
              <a:spLocks noChangeShapeType="1"/>
            </p:cNvSpPr>
            <p:nvPr/>
          </p:nvSpPr>
          <p:spPr bwMode="auto">
            <a:xfrm>
              <a:off x="6172200" y="2362200"/>
              <a:ext cx="0" cy="38100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直接连接符 46095"/>
            <p:cNvSpPr>
              <a:spLocks noChangeShapeType="1"/>
            </p:cNvSpPr>
            <p:nvPr/>
          </p:nvSpPr>
          <p:spPr bwMode="auto">
            <a:xfrm>
              <a:off x="8382000" y="2362200"/>
              <a:ext cx="0" cy="38100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文本框 46096"/>
            <p:cNvSpPr txBox="1">
              <a:spLocks noChangeArrowheads="1"/>
            </p:cNvSpPr>
            <p:nvPr/>
          </p:nvSpPr>
          <p:spPr bwMode="auto">
            <a:xfrm>
              <a:off x="5399555" y="3230564"/>
              <a:ext cx="798045" cy="2045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en-US" sz="1800" b="1" dirty="0"/>
                <a:t>从顶到底递归</a:t>
              </a:r>
            </a:p>
          </p:txBody>
        </p:sp>
        <p:sp>
          <p:nvSpPr>
            <p:cNvPr id="37" name="文本框 46097"/>
            <p:cNvSpPr txBox="1">
              <a:spLocks noChangeArrowheads="1"/>
            </p:cNvSpPr>
            <p:nvPr/>
          </p:nvSpPr>
          <p:spPr bwMode="auto">
            <a:xfrm>
              <a:off x="8432801" y="3254065"/>
              <a:ext cx="851248" cy="2261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en-US" sz="2000" b="1" dirty="0"/>
                <a:t>从底到顶返回</a:t>
              </a:r>
            </a:p>
          </p:txBody>
        </p:sp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55" y="3414419"/>
            <a:ext cx="4082826" cy="2976200"/>
          </a:xfrm>
          <a:prstGeom prst="rect">
            <a:avLst/>
          </a:prstGeom>
        </p:spPr>
      </p:pic>
      <p:sp>
        <p:nvSpPr>
          <p:cNvPr id="40" name="右箭头 39"/>
          <p:cNvSpPr/>
          <p:nvPr/>
        </p:nvSpPr>
        <p:spPr>
          <a:xfrm>
            <a:off x="4799856" y="4509120"/>
            <a:ext cx="80775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 rot="10800000">
            <a:off x="7785496" y="4509120"/>
            <a:ext cx="807757" cy="2880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120" y="1937958"/>
            <a:ext cx="2962613" cy="446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1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三、递归问题的非递归算法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3106268"/>
            <a:ext cx="7873934" cy="3291732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/>
              <a:t>递归问题的非递归</a:t>
            </a:r>
            <a:r>
              <a:rPr lang="zh-CN" altLang="en-US" b="1" dirty="0" smtClean="0"/>
              <a:t>算法方法</a:t>
            </a:r>
            <a:endParaRPr lang="en-US" altLang="zh-CN" b="1" dirty="0" smtClean="0"/>
          </a:p>
          <a:p>
            <a:pPr lvl="1"/>
            <a:r>
              <a:rPr lang="en-US" altLang="zh-CN" sz="2400" b="1" dirty="0" smtClean="0"/>
              <a:t>1</a:t>
            </a:r>
            <a:r>
              <a:rPr lang="en-US" altLang="zh-CN" sz="2400" b="1" dirty="0"/>
              <a:t>.</a:t>
            </a:r>
            <a:r>
              <a:rPr lang="zh-CN" altLang="en-US" sz="2400" b="1" dirty="0"/>
              <a:t>设计迭代算法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pPr lvl="2"/>
            <a:r>
              <a:rPr lang="zh-CN" altLang="en-US" sz="2400" b="1" dirty="0" smtClean="0"/>
              <a:t>递归结构</a:t>
            </a:r>
            <a:r>
              <a:rPr lang="zh-CN" altLang="en-US" sz="2400" b="1" dirty="0"/>
              <a:t>在一般情况下都可以用精心设计的循环结构替换，因此可以说，递归就是一种特殊的循环结构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 lvl="3"/>
            <a:r>
              <a:rPr lang="zh-CN" altLang="en-US" sz="2400" b="1" dirty="0" smtClean="0"/>
              <a:t>斐波那契数列的迭代算法</a:t>
            </a:r>
            <a:r>
              <a:rPr lang="en-US" altLang="zh-CN" sz="2400" b="1" dirty="0" smtClean="0"/>
              <a:t>Fib(n)</a:t>
            </a:r>
            <a:endParaRPr lang="zh-CN" altLang="en-US" sz="24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041" y="1772816"/>
            <a:ext cx="3978647" cy="453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8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回忆</a:t>
            </a:r>
            <a:r>
              <a:rPr lang="en-US" altLang="zh-CN" dirty="0" smtClean="0"/>
              <a:t>-</a:t>
            </a:r>
            <a:r>
              <a:rPr lang="zh-CN" altLang="en-US" dirty="0" smtClean="0"/>
              <a:t>递归</a:t>
            </a:r>
            <a:r>
              <a:rPr lang="zh-CN" altLang="en-US" dirty="0"/>
              <a:t>函数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b="1" dirty="0"/>
              <a:t>斐波那契数列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b="1" dirty="0" smtClean="0"/>
              <a:t>求</a:t>
            </a:r>
            <a:r>
              <a:rPr lang="en-US" altLang="zh-CN" b="1" dirty="0" smtClean="0"/>
              <a:t>n</a:t>
            </a:r>
            <a:r>
              <a:rPr lang="zh-CN" altLang="en-US" b="1" dirty="0" smtClean="0"/>
              <a:t>的阶乘</a:t>
            </a:r>
            <a:endParaRPr lang="en-US" altLang="zh-CN" b="1" dirty="0" smtClean="0"/>
          </a:p>
          <a:p>
            <a:endParaRPr lang="en-US" altLang="zh-CN" dirty="0" smtClean="0"/>
          </a:p>
        </p:txBody>
      </p:sp>
      <p:sp>
        <p:nvSpPr>
          <p:cNvPr id="5" name="文本框 8197"/>
          <p:cNvSpPr txBox="1">
            <a:spLocks noChangeArrowheads="1"/>
          </p:cNvSpPr>
          <p:nvPr/>
        </p:nvSpPr>
        <p:spPr bwMode="auto">
          <a:xfrm>
            <a:off x="1995689" y="2678188"/>
            <a:ext cx="8386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/>
              <a:t>f</a:t>
            </a:r>
            <a:r>
              <a:rPr lang="en-US" altLang="zh-CN" sz="2400" b="1" dirty="0" smtClean="0"/>
              <a:t>(n)=</a:t>
            </a:r>
            <a:endParaRPr lang="en-US" altLang="zh-CN" sz="2400" b="1" dirty="0"/>
          </a:p>
        </p:txBody>
      </p:sp>
      <p:sp>
        <p:nvSpPr>
          <p:cNvPr id="6" name="左大括号 8198"/>
          <p:cNvSpPr>
            <a:spLocks/>
          </p:cNvSpPr>
          <p:nvPr/>
        </p:nvSpPr>
        <p:spPr bwMode="auto">
          <a:xfrm>
            <a:off x="2824383" y="2132856"/>
            <a:ext cx="71517" cy="1697459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7" name="文本框 8199"/>
          <p:cNvSpPr txBox="1">
            <a:spLocks noChangeArrowheads="1"/>
          </p:cNvSpPr>
          <p:nvPr/>
        </p:nvSpPr>
        <p:spPr bwMode="auto">
          <a:xfrm>
            <a:off x="2956226" y="2174132"/>
            <a:ext cx="27622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/>
              <a:t>0</a:t>
            </a:r>
            <a:r>
              <a:rPr lang="en-US" altLang="zh-CN" sz="2400" b="1" dirty="0" smtClean="0"/>
              <a:t>                         </a:t>
            </a:r>
            <a:r>
              <a:rPr lang="en-US" altLang="zh-CN" sz="2400" b="1" dirty="0"/>
              <a:t>n=0</a:t>
            </a:r>
          </a:p>
        </p:txBody>
      </p:sp>
      <p:sp>
        <p:nvSpPr>
          <p:cNvPr id="8" name="文本框 8200"/>
          <p:cNvSpPr txBox="1">
            <a:spLocks noChangeArrowheads="1"/>
          </p:cNvSpPr>
          <p:nvPr/>
        </p:nvSpPr>
        <p:spPr bwMode="auto">
          <a:xfrm>
            <a:off x="2938785" y="3330725"/>
            <a:ext cx="27927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b="1" dirty="0" smtClean="0"/>
              <a:t>f(n-1)+f(n-2)      n&gt;1</a:t>
            </a:r>
            <a:endParaRPr lang="en-US" altLang="zh-CN" sz="2400" b="1" dirty="0"/>
          </a:p>
        </p:txBody>
      </p:sp>
      <p:sp>
        <p:nvSpPr>
          <p:cNvPr id="9" name="文本框 8197"/>
          <p:cNvSpPr txBox="1">
            <a:spLocks noChangeArrowheads="1"/>
          </p:cNvSpPr>
          <p:nvPr/>
        </p:nvSpPr>
        <p:spPr bwMode="auto">
          <a:xfrm>
            <a:off x="1950455" y="4814391"/>
            <a:ext cx="8386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b="1" dirty="0"/>
              <a:t>f(n)=</a:t>
            </a:r>
          </a:p>
        </p:txBody>
      </p:sp>
      <p:sp>
        <p:nvSpPr>
          <p:cNvPr id="10" name="左大括号 8198"/>
          <p:cNvSpPr>
            <a:spLocks/>
          </p:cNvSpPr>
          <p:nvPr/>
        </p:nvSpPr>
        <p:spPr bwMode="auto">
          <a:xfrm>
            <a:off x="2862585" y="4544516"/>
            <a:ext cx="76200" cy="1143000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11" name="文本框 8199"/>
          <p:cNvSpPr txBox="1">
            <a:spLocks noChangeArrowheads="1"/>
          </p:cNvSpPr>
          <p:nvPr/>
        </p:nvSpPr>
        <p:spPr bwMode="auto">
          <a:xfrm>
            <a:off x="2938785" y="4585791"/>
            <a:ext cx="2736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/>
              <a:t>1                         n=0</a:t>
            </a:r>
          </a:p>
        </p:txBody>
      </p:sp>
      <p:sp>
        <p:nvSpPr>
          <p:cNvPr id="12" name="文本框 8200"/>
          <p:cNvSpPr txBox="1">
            <a:spLocks noChangeArrowheads="1"/>
          </p:cNvSpPr>
          <p:nvPr/>
        </p:nvSpPr>
        <p:spPr bwMode="auto">
          <a:xfrm>
            <a:off x="2938785" y="5271591"/>
            <a:ext cx="28232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 smtClean="0"/>
              <a:t>n</a:t>
            </a:r>
            <a:r>
              <a:rPr lang="zh-CN" altLang="en-US" sz="2400" b="1" dirty="0" smtClean="0"/>
              <a:t>*</a:t>
            </a:r>
            <a:r>
              <a:rPr lang="en-US" altLang="zh-CN" sz="2400" b="1" dirty="0" smtClean="0"/>
              <a:t>f(n-1)              n&gt;0</a:t>
            </a:r>
            <a:endParaRPr lang="en-US" altLang="zh-CN" sz="2400" b="1" dirty="0"/>
          </a:p>
        </p:txBody>
      </p:sp>
      <p:sp>
        <p:nvSpPr>
          <p:cNvPr id="13" name="文本框 8199"/>
          <p:cNvSpPr txBox="1">
            <a:spLocks noChangeArrowheads="1"/>
          </p:cNvSpPr>
          <p:nvPr/>
        </p:nvSpPr>
        <p:spPr bwMode="auto">
          <a:xfrm>
            <a:off x="2973665" y="2728330"/>
            <a:ext cx="27622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/>
              <a:t>1</a:t>
            </a:r>
            <a:r>
              <a:rPr lang="en-US" altLang="zh-CN" sz="2400" b="1" dirty="0" smtClean="0"/>
              <a:t>                         n=1</a:t>
            </a:r>
            <a:endParaRPr lang="en-US" altLang="zh-CN" sz="2400" b="1" dirty="0"/>
          </a:p>
        </p:txBody>
      </p:sp>
      <p:pic>
        <p:nvPicPr>
          <p:cNvPr id="14" name="图片 6147" descr="digu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1699890"/>
            <a:ext cx="3744912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114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三、递归问题的非递归算法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/>
              <a:t>递归问题的非递归</a:t>
            </a:r>
            <a:r>
              <a:rPr lang="zh-CN" altLang="en-US" b="1" dirty="0" smtClean="0"/>
              <a:t>算法方法</a:t>
            </a:r>
            <a:endParaRPr lang="en-US" altLang="zh-CN" b="1" dirty="0" smtClean="0"/>
          </a:p>
          <a:p>
            <a:pPr lvl="1"/>
            <a:r>
              <a:rPr lang="en-US" altLang="zh-CN" sz="2400" b="1" dirty="0" smtClean="0"/>
              <a:t>2</a:t>
            </a:r>
            <a:r>
              <a:rPr lang="en-US" altLang="zh-CN" sz="2400" b="1" dirty="0"/>
              <a:t>.</a:t>
            </a:r>
            <a:r>
              <a:rPr lang="zh-CN" altLang="en-US" sz="2400" b="1" dirty="0" smtClean="0"/>
              <a:t>消除</a:t>
            </a:r>
            <a:r>
              <a:rPr lang="zh-CN" altLang="en-US" sz="2400" b="1" dirty="0"/>
              <a:t>尾递归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pPr lvl="2"/>
            <a:r>
              <a:rPr lang="zh-CN" altLang="en-US" sz="2400" b="1" dirty="0" smtClean="0"/>
              <a:t>适用场景：仅递归出口需要操作（仅最底层数据需要处理）</a:t>
            </a:r>
            <a:endParaRPr lang="zh-CN" altLang="en-US" sz="2400" b="1" dirty="0"/>
          </a:p>
          <a:p>
            <a:pPr lvl="2"/>
            <a:r>
              <a:rPr lang="zh-CN" altLang="en-US" sz="2400" b="1" dirty="0" smtClean="0"/>
              <a:t>利用循环找到最底层。</a:t>
            </a:r>
            <a:r>
              <a:rPr lang="zh-CN" altLang="en-US" sz="2400" b="1" dirty="0"/>
              <a:t>循环结束后，</a:t>
            </a:r>
            <a:r>
              <a:rPr lang="zh-CN" altLang="en-US" sz="2400" b="1" dirty="0" smtClean="0"/>
              <a:t>执行</a:t>
            </a:r>
            <a:r>
              <a:rPr lang="zh-CN" altLang="en-US" sz="2400" b="1" dirty="0"/>
              <a:t>一次</a:t>
            </a:r>
            <a:r>
              <a:rPr lang="zh-CN" altLang="en-US" sz="2400" b="1" dirty="0" smtClean="0"/>
              <a:t>最</a:t>
            </a:r>
            <a:r>
              <a:rPr lang="zh-CN" altLang="en-US" sz="2400" b="1" dirty="0"/>
              <a:t>底层</a:t>
            </a:r>
            <a:r>
              <a:rPr lang="zh-CN" altLang="en-US" sz="2400" b="1" dirty="0" smtClean="0"/>
              <a:t>的</a:t>
            </a:r>
            <a:r>
              <a:rPr lang="zh-CN" altLang="en-US" sz="2400" b="1" dirty="0"/>
              <a:t>操作，而后整个算法结束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 lvl="3"/>
            <a:r>
              <a:rPr lang="zh-CN" altLang="en-US" sz="2400" b="1" dirty="0"/>
              <a:t>寻找单链表的最后一个结点并打印其数据域的值的过程</a:t>
            </a:r>
          </a:p>
          <a:p>
            <a:pPr lvl="2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3809045"/>
            <a:ext cx="9685155" cy="24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1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三、递归问题的非递归算法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/>
              <a:t>递归问题的非递归</a:t>
            </a:r>
            <a:r>
              <a:rPr lang="zh-CN" altLang="en-US" b="1" dirty="0" smtClean="0"/>
              <a:t>算法方法</a:t>
            </a:r>
            <a:endParaRPr lang="en-US" altLang="zh-CN" b="1" dirty="0" smtClean="0"/>
          </a:p>
          <a:p>
            <a:pPr lvl="1"/>
            <a:r>
              <a:rPr lang="en-US" altLang="zh-CN" sz="2400" b="1" dirty="0"/>
              <a:t>3</a:t>
            </a:r>
            <a:r>
              <a:rPr lang="en-US" altLang="zh-CN" sz="2400" b="1" dirty="0" smtClean="0"/>
              <a:t>.</a:t>
            </a:r>
            <a:r>
              <a:rPr lang="zh-CN" altLang="en-US" sz="2400" b="1" dirty="0" smtClean="0"/>
              <a:t> 利用栈（通用）</a:t>
            </a:r>
            <a:endParaRPr lang="en-US" altLang="zh-CN" sz="2400" b="1" dirty="0" smtClean="0"/>
          </a:p>
          <a:p>
            <a:pPr lvl="2"/>
            <a:r>
              <a:rPr lang="zh-CN" altLang="en-US" sz="2400" b="1" dirty="0" smtClean="0"/>
              <a:t>自行设置栈：递归</a:t>
            </a:r>
            <a:r>
              <a:rPr lang="zh-CN" altLang="en-US" sz="2400" b="1" dirty="0"/>
              <a:t>的实现是</a:t>
            </a:r>
            <a:r>
              <a:rPr lang="zh-CN" altLang="en-US" sz="2400" b="1" dirty="0" smtClean="0"/>
              <a:t>基于栈</a:t>
            </a:r>
            <a:r>
              <a:rPr lang="zh-CN" altLang="en-US" sz="2400" b="1" dirty="0"/>
              <a:t>的，当一个递归问题不容易找到它的迭代算法又不属于尾递归时，通常通过引入一</a:t>
            </a:r>
            <a:r>
              <a:rPr lang="zh-CN" altLang="en-US" sz="2400" b="1" dirty="0" smtClean="0"/>
              <a:t>个自行设置工作栈</a:t>
            </a:r>
            <a:r>
              <a:rPr lang="zh-CN" altLang="en-US" sz="2400" b="1" dirty="0"/>
              <a:t>保存</a:t>
            </a:r>
            <a:r>
              <a:rPr lang="zh-CN" altLang="en-US" sz="2400" b="1" dirty="0" smtClean="0"/>
              <a:t>“返回位置”“变量”等信息，以</a:t>
            </a:r>
            <a:r>
              <a:rPr lang="zh-CN" altLang="en-US" sz="2400" b="1" dirty="0"/>
              <a:t>实现过程调用一返回控制</a:t>
            </a:r>
            <a:r>
              <a:rPr lang="zh-CN" altLang="en-US" sz="2400" b="1" dirty="0" smtClean="0"/>
              <a:t>；</a:t>
            </a:r>
            <a:r>
              <a:rPr lang="zh-CN" altLang="en-US" sz="2400" b="1" dirty="0"/>
              <a:t>这种</a:t>
            </a:r>
            <a:r>
              <a:rPr lang="zh-CN" altLang="en-US" sz="2400" b="1" dirty="0" smtClean="0"/>
              <a:t>思想适用于</a:t>
            </a:r>
            <a:r>
              <a:rPr lang="zh-CN" altLang="en-US" sz="2400" b="1" dirty="0"/>
              <a:t>递归</a:t>
            </a:r>
            <a:r>
              <a:rPr lang="zh-CN" altLang="en-US" sz="2400" b="1" dirty="0" smtClean="0"/>
              <a:t>消除（一般转化为迭代）。</a:t>
            </a:r>
            <a:endParaRPr lang="zh-CN" altLang="en-US" sz="2400" b="1" dirty="0" smtClean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  <a:p>
            <a:pPr lvl="2"/>
            <a:r>
              <a:rPr lang="zh-CN" altLang="en-US" sz="2400" b="1" dirty="0" smtClean="0"/>
              <a:t>实例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：</a:t>
            </a:r>
            <a:r>
              <a:rPr lang="en-US" altLang="zh-CN" sz="2400" b="1" dirty="0"/>
              <a:t>n!</a:t>
            </a:r>
            <a:r>
              <a:rPr lang="zh-CN" altLang="en-US" sz="2400" b="1" dirty="0"/>
              <a:t>的非递归</a:t>
            </a:r>
            <a:r>
              <a:rPr lang="zh-CN" altLang="en-US" sz="2400" b="1" dirty="0" smtClean="0"/>
              <a:t>实现</a:t>
            </a:r>
            <a:endParaRPr lang="en-US" altLang="zh-CN" sz="2400" b="1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4149080"/>
            <a:ext cx="5594139" cy="19449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829" y="3501008"/>
            <a:ext cx="4899819" cy="27360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597" y="1220124"/>
            <a:ext cx="6434332" cy="225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5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三、递归问题的非递归算法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/>
              <a:t>递归问题的非递归</a:t>
            </a:r>
            <a:r>
              <a:rPr lang="zh-CN" altLang="en-US" b="1" dirty="0" smtClean="0"/>
              <a:t>算法方法</a:t>
            </a:r>
            <a:endParaRPr lang="en-US" altLang="zh-CN" b="1" dirty="0" smtClean="0"/>
          </a:p>
          <a:p>
            <a:pPr lvl="1"/>
            <a:r>
              <a:rPr lang="en-US" altLang="zh-CN" sz="2400" b="1" dirty="0"/>
              <a:t>3</a:t>
            </a:r>
            <a:r>
              <a:rPr lang="en-US" altLang="zh-CN" sz="2400" b="1" dirty="0" smtClean="0"/>
              <a:t>.</a:t>
            </a:r>
            <a:r>
              <a:rPr lang="zh-CN" altLang="en-US" sz="2400" b="1" dirty="0" smtClean="0"/>
              <a:t> 利用栈</a:t>
            </a:r>
            <a:endParaRPr lang="en-US" altLang="zh-CN" sz="2400" b="1" dirty="0" smtClean="0"/>
          </a:p>
          <a:p>
            <a:pPr lvl="2"/>
            <a:endParaRPr lang="en-US" altLang="zh-CN" dirty="0" smtClean="0"/>
          </a:p>
          <a:p>
            <a:pPr lvl="2"/>
            <a:r>
              <a:rPr lang="zh-CN" altLang="en-US" sz="2400" b="1" dirty="0" smtClean="0"/>
              <a:t>实例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树的先序遍历的非递归实现（能力扩展作业</a:t>
            </a:r>
            <a:r>
              <a:rPr lang="en-US" altLang="zh-CN" sz="24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，查资料实现伪代码，代码，并运行实例）</a:t>
            </a:r>
            <a:endParaRPr lang="en-US" altLang="zh-CN" sz="24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970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四、递归式分析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斐波那契数</a:t>
            </a:r>
            <a:r>
              <a:rPr lang="zh-CN" altLang="en-US" b="1" dirty="0"/>
              <a:t>列</a:t>
            </a:r>
            <a:endParaRPr lang="en-US" altLang="zh-CN" b="1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b="1" dirty="0" smtClean="0"/>
              <a:t>分析时间复杂度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T(n)</a:t>
            </a:r>
            <a:r>
              <a:rPr lang="en-US" altLang="zh-CN" b="1" dirty="0" smtClean="0"/>
              <a:t>=</a:t>
            </a:r>
            <a:r>
              <a:rPr lang="zh-CN" altLang="en-US" b="1" dirty="0" smtClean="0"/>
              <a:t>？</a:t>
            </a:r>
            <a:endParaRPr lang="zh-CN" altLang="en-US" b="1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5" name="文本框 8197"/>
          <p:cNvSpPr txBox="1">
            <a:spLocks noChangeArrowheads="1"/>
          </p:cNvSpPr>
          <p:nvPr/>
        </p:nvSpPr>
        <p:spPr bwMode="auto">
          <a:xfrm>
            <a:off x="1995689" y="2462164"/>
            <a:ext cx="8386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/>
              <a:t>f</a:t>
            </a:r>
            <a:r>
              <a:rPr lang="en-US" altLang="zh-CN" sz="2400" b="1" dirty="0" smtClean="0"/>
              <a:t>(n)=</a:t>
            </a:r>
            <a:endParaRPr lang="en-US" altLang="zh-CN" sz="2400" b="1" dirty="0"/>
          </a:p>
        </p:txBody>
      </p:sp>
      <p:sp>
        <p:nvSpPr>
          <p:cNvPr id="6" name="左大括号 8198"/>
          <p:cNvSpPr>
            <a:spLocks/>
          </p:cNvSpPr>
          <p:nvPr/>
        </p:nvSpPr>
        <p:spPr bwMode="auto">
          <a:xfrm>
            <a:off x="2824383" y="1916832"/>
            <a:ext cx="71517" cy="1697459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7" name="文本框 8199"/>
          <p:cNvSpPr txBox="1">
            <a:spLocks noChangeArrowheads="1"/>
          </p:cNvSpPr>
          <p:nvPr/>
        </p:nvSpPr>
        <p:spPr bwMode="auto">
          <a:xfrm>
            <a:off x="2956226" y="1958108"/>
            <a:ext cx="32239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/>
              <a:t>0</a:t>
            </a:r>
            <a:r>
              <a:rPr lang="en-US" altLang="zh-CN" sz="2400" b="1" dirty="0" smtClean="0"/>
              <a:t>                               </a:t>
            </a:r>
            <a:r>
              <a:rPr lang="en-US" altLang="zh-CN" sz="2400" b="1" dirty="0"/>
              <a:t>n=0</a:t>
            </a:r>
          </a:p>
        </p:txBody>
      </p:sp>
      <p:sp>
        <p:nvSpPr>
          <p:cNvPr id="8" name="文本框 8200"/>
          <p:cNvSpPr txBox="1">
            <a:spLocks noChangeArrowheads="1"/>
          </p:cNvSpPr>
          <p:nvPr/>
        </p:nvSpPr>
        <p:spPr bwMode="auto">
          <a:xfrm>
            <a:off x="2938785" y="3114701"/>
            <a:ext cx="32544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b="1" dirty="0" smtClean="0"/>
              <a:t>f(n-1</a:t>
            </a:r>
            <a:r>
              <a:rPr lang="en-US" altLang="zh-CN" sz="2400" b="1" dirty="0"/>
              <a:t>)+</a:t>
            </a:r>
            <a:r>
              <a:rPr lang="en-US" altLang="zh-CN" sz="2400" b="1" dirty="0" smtClean="0"/>
              <a:t>f(n-2)            n&gt;1</a:t>
            </a:r>
            <a:endParaRPr lang="en-US" altLang="zh-CN" sz="2400" b="1" dirty="0"/>
          </a:p>
        </p:txBody>
      </p:sp>
      <p:sp>
        <p:nvSpPr>
          <p:cNvPr id="13" name="文本框 8199"/>
          <p:cNvSpPr txBox="1">
            <a:spLocks noChangeArrowheads="1"/>
          </p:cNvSpPr>
          <p:nvPr/>
        </p:nvSpPr>
        <p:spPr bwMode="auto">
          <a:xfrm>
            <a:off x="2973665" y="2512306"/>
            <a:ext cx="32239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/>
              <a:t>1</a:t>
            </a:r>
            <a:r>
              <a:rPr lang="en-US" altLang="zh-CN" sz="2400" b="1" dirty="0" smtClean="0"/>
              <a:t>                               n=1</a:t>
            </a:r>
            <a:endParaRPr lang="en-US" altLang="zh-CN" sz="2400" b="1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1484784"/>
            <a:ext cx="3816424" cy="4530828"/>
          </a:xfrm>
          <a:prstGeom prst="rect">
            <a:avLst/>
          </a:prstGeom>
        </p:spPr>
      </p:pic>
      <p:sp>
        <p:nvSpPr>
          <p:cNvPr id="16" name="文本框 8197"/>
          <p:cNvSpPr txBox="1">
            <a:spLocks noChangeArrowheads="1"/>
          </p:cNvSpPr>
          <p:nvPr/>
        </p:nvSpPr>
        <p:spPr bwMode="auto">
          <a:xfrm>
            <a:off x="1991544" y="5054452"/>
            <a:ext cx="9412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/>
              <a:t>T</a:t>
            </a:r>
            <a:r>
              <a:rPr lang="en-US" altLang="zh-CN" sz="2400" b="1" dirty="0" smtClean="0"/>
              <a:t>(n)=</a:t>
            </a:r>
            <a:endParaRPr lang="en-US" altLang="zh-CN" sz="2400" b="1" dirty="0"/>
          </a:p>
        </p:txBody>
      </p:sp>
      <p:sp>
        <p:nvSpPr>
          <p:cNvPr id="17" name="左大括号 8198"/>
          <p:cNvSpPr>
            <a:spLocks/>
          </p:cNvSpPr>
          <p:nvPr/>
        </p:nvSpPr>
        <p:spPr bwMode="auto">
          <a:xfrm>
            <a:off x="2820238" y="4509120"/>
            <a:ext cx="71517" cy="1697459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18" name="文本框 8199"/>
          <p:cNvSpPr txBox="1">
            <a:spLocks noChangeArrowheads="1"/>
          </p:cNvSpPr>
          <p:nvPr/>
        </p:nvSpPr>
        <p:spPr bwMode="auto">
          <a:xfrm>
            <a:off x="2952081" y="4550396"/>
            <a:ext cx="37449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 smtClean="0"/>
              <a:t>O(1)                                </a:t>
            </a:r>
            <a:r>
              <a:rPr lang="en-US" altLang="zh-CN" sz="2400" b="1" dirty="0"/>
              <a:t>n=0</a:t>
            </a:r>
          </a:p>
        </p:txBody>
      </p:sp>
      <p:sp>
        <p:nvSpPr>
          <p:cNvPr id="19" name="文本框 8200"/>
          <p:cNvSpPr txBox="1">
            <a:spLocks noChangeArrowheads="1"/>
          </p:cNvSpPr>
          <p:nvPr/>
        </p:nvSpPr>
        <p:spPr bwMode="auto">
          <a:xfrm>
            <a:off x="2934640" y="5706989"/>
            <a:ext cx="3770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b="1" dirty="0" smtClean="0"/>
              <a:t>T(n-1)+T(n-2</a:t>
            </a:r>
            <a:r>
              <a:rPr lang="en-US" altLang="zh-CN" sz="2400" b="1" dirty="0"/>
              <a:t>)+ O(1)     </a:t>
            </a:r>
            <a:r>
              <a:rPr lang="en-US" altLang="zh-CN" sz="2400" b="1" dirty="0" smtClean="0"/>
              <a:t>n&gt;1</a:t>
            </a:r>
            <a:endParaRPr lang="en-US" altLang="zh-CN" sz="2400" b="1" dirty="0"/>
          </a:p>
        </p:txBody>
      </p:sp>
      <p:sp>
        <p:nvSpPr>
          <p:cNvPr id="20" name="文本框 8199"/>
          <p:cNvSpPr txBox="1">
            <a:spLocks noChangeArrowheads="1"/>
          </p:cNvSpPr>
          <p:nvPr/>
        </p:nvSpPr>
        <p:spPr bwMode="auto">
          <a:xfrm>
            <a:off x="2969520" y="5104594"/>
            <a:ext cx="37449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 smtClean="0"/>
              <a:t>O(1)                                n=1</a:t>
            </a:r>
            <a:endParaRPr lang="en-US" altLang="zh-CN" sz="2400" b="1" dirty="0"/>
          </a:p>
        </p:txBody>
      </p:sp>
      <p:sp>
        <p:nvSpPr>
          <p:cNvPr id="21" name="圆角矩形标注 20"/>
          <p:cNvSpPr/>
          <p:nvPr/>
        </p:nvSpPr>
        <p:spPr>
          <a:xfrm>
            <a:off x="8184232" y="4550396"/>
            <a:ext cx="936104" cy="360040"/>
          </a:xfrm>
          <a:prstGeom prst="wedgeRoundRectCallout">
            <a:avLst>
              <a:gd name="adj1" fmla="val 64110"/>
              <a:gd name="adj2" fmla="val 13156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T(n-1)</a:t>
            </a:r>
            <a:endParaRPr lang="zh-CN" altLang="en-US" sz="2400" dirty="0"/>
          </a:p>
        </p:txBody>
      </p:sp>
      <p:sp>
        <p:nvSpPr>
          <p:cNvPr id="22" name="圆角矩形标注 21"/>
          <p:cNvSpPr/>
          <p:nvPr/>
        </p:nvSpPr>
        <p:spPr>
          <a:xfrm>
            <a:off x="10236460" y="4546899"/>
            <a:ext cx="936104" cy="360040"/>
          </a:xfrm>
          <a:prstGeom prst="wedgeRoundRectCallout">
            <a:avLst>
              <a:gd name="adj1" fmla="val -41309"/>
              <a:gd name="adj2" fmla="val 13910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T(n-2)</a:t>
            </a:r>
            <a:endParaRPr lang="zh-CN" altLang="en-US" sz="2400" dirty="0"/>
          </a:p>
        </p:txBody>
      </p:sp>
      <p:sp>
        <p:nvSpPr>
          <p:cNvPr id="23" name="圆角矩形标注 22"/>
          <p:cNvSpPr/>
          <p:nvPr/>
        </p:nvSpPr>
        <p:spPr>
          <a:xfrm>
            <a:off x="9228348" y="4546899"/>
            <a:ext cx="936104" cy="360040"/>
          </a:xfrm>
          <a:prstGeom prst="wedgeRoundRectCallout">
            <a:avLst>
              <a:gd name="adj1" fmla="val 3180"/>
              <a:gd name="adj2" fmla="val 146649"/>
              <a:gd name="adj3" fmla="val 16667"/>
            </a:avLst>
          </a:prstGeom>
          <a:ln>
            <a:solidFill>
              <a:srgbClr val="B5121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O(1)</a:t>
            </a:r>
            <a:endParaRPr lang="zh-CN" altLang="en-US" sz="2400" dirty="0"/>
          </a:p>
        </p:txBody>
      </p:sp>
      <p:sp>
        <p:nvSpPr>
          <p:cNvPr id="24" name="圆角矩形标注 23"/>
          <p:cNvSpPr/>
          <p:nvPr/>
        </p:nvSpPr>
        <p:spPr>
          <a:xfrm>
            <a:off x="9300356" y="2102124"/>
            <a:ext cx="936104" cy="360040"/>
          </a:xfrm>
          <a:prstGeom prst="wedgeRoundRectCallout">
            <a:avLst>
              <a:gd name="adj1" fmla="val -142859"/>
              <a:gd name="adj2" fmla="val 121503"/>
              <a:gd name="adj3" fmla="val 16667"/>
            </a:avLst>
          </a:prstGeom>
          <a:ln>
            <a:solidFill>
              <a:srgbClr val="B5121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O(1)</a:t>
            </a:r>
            <a:endParaRPr lang="zh-CN" altLang="en-US" sz="2400" dirty="0"/>
          </a:p>
        </p:txBody>
      </p:sp>
      <p:sp>
        <p:nvSpPr>
          <p:cNvPr id="25" name="圆角矩形标注 24"/>
          <p:cNvSpPr/>
          <p:nvPr/>
        </p:nvSpPr>
        <p:spPr>
          <a:xfrm>
            <a:off x="9530458" y="3116760"/>
            <a:ext cx="936104" cy="360040"/>
          </a:xfrm>
          <a:prstGeom prst="wedgeRoundRectCallout">
            <a:avLst>
              <a:gd name="adj1" fmla="val -165103"/>
              <a:gd name="adj2" fmla="val 131561"/>
              <a:gd name="adj3" fmla="val 16667"/>
            </a:avLst>
          </a:prstGeom>
          <a:ln>
            <a:solidFill>
              <a:srgbClr val="B5121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O(1)</a:t>
            </a:r>
            <a:endParaRPr lang="zh-CN" altLang="en-US" sz="2400" dirty="0"/>
          </a:p>
        </p:txBody>
      </p:sp>
      <p:sp>
        <p:nvSpPr>
          <p:cNvPr id="26" name="圆角矩形标注 25"/>
          <p:cNvSpPr/>
          <p:nvPr/>
        </p:nvSpPr>
        <p:spPr>
          <a:xfrm>
            <a:off x="3719736" y="5013176"/>
            <a:ext cx="1152128" cy="360040"/>
          </a:xfrm>
          <a:prstGeom prst="wedgeRoundRectCallout">
            <a:avLst>
              <a:gd name="adj1" fmla="val -5818"/>
              <a:gd name="adj2" fmla="val 14413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递归项</a:t>
            </a:r>
            <a:endParaRPr lang="zh-CN" altLang="en-US" sz="2400" dirty="0"/>
          </a:p>
        </p:txBody>
      </p:sp>
      <p:sp>
        <p:nvSpPr>
          <p:cNvPr id="27" name="圆角矩形标注 26"/>
          <p:cNvSpPr/>
          <p:nvPr/>
        </p:nvSpPr>
        <p:spPr>
          <a:xfrm>
            <a:off x="4913047" y="4721126"/>
            <a:ext cx="882746" cy="668530"/>
          </a:xfrm>
          <a:prstGeom prst="wedgeRoundRectCallout">
            <a:avLst>
              <a:gd name="adj1" fmla="val -922"/>
              <a:gd name="adj2" fmla="val 118210"/>
              <a:gd name="adj3" fmla="val 16667"/>
            </a:avLst>
          </a:prstGeom>
          <a:ln>
            <a:solidFill>
              <a:srgbClr val="B5121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非递归项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2952080" y="5743706"/>
            <a:ext cx="1919783" cy="517481"/>
          </a:xfrm>
          <a:prstGeom prst="rect">
            <a:avLst/>
          </a:prstGeom>
          <a:noFill/>
          <a:ln w="57150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4673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四、递归式分析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marL="342900" lvl="1" indent="-342900">
                  <a:buFont typeface="Wingdings" pitchFamily="2" charset="2"/>
                  <a:buChar char="n"/>
                </a:pPr>
                <a:r>
                  <a:rPr lang="zh-CN" altLang="en-US" b="1" dirty="0" smtClean="0"/>
                  <a:t>分析时间复杂度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1" indent="-342900">
                  <a:buFont typeface="Wingdings" pitchFamily="2" charset="2"/>
                  <a:buChar char="n"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1" indent="-342900">
                  <a:buFont typeface="Wingdings" pitchFamily="2" charset="2"/>
                  <a:buChar char="n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1" indent="-342900">
                  <a:buFont typeface="Wingdings" pitchFamily="2" charset="2"/>
                  <a:buChar char="n"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1" indent="-342900">
                  <a:buFont typeface="Wingdings" pitchFamily="2" charset="2"/>
                  <a:buChar char="n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1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1" indent="-342900">
                  <a:buFont typeface="Wingdings" pitchFamily="2" charset="2"/>
                  <a:buChar char="n"/>
                </a:pP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最坏情况下（满二叉树）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k=n-1,</a:t>
                </a:r>
              </a:p>
              <a:p>
                <a:pPr marL="0" lvl="1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T(n)=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342900" lvl="1" indent="-342900">
                  <a:buFont typeface="Wingdings" pitchFamily="2" charset="2"/>
                  <a:buChar char="n"/>
                </a:pPr>
                <a:r>
                  <a:rPr lang="en-US" altLang="zh-CN" sz="2400" b="1" dirty="0" smtClean="0"/>
                  <a:t>1</a:t>
                </a:r>
                <a:r>
                  <a:rPr lang="en-US" altLang="zh-CN" sz="2400" b="1" dirty="0"/>
                  <a:t>.</a:t>
                </a:r>
                <a:r>
                  <a:rPr lang="zh-CN" altLang="en-US" sz="2400" b="1" dirty="0"/>
                  <a:t>递归树法</a:t>
                </a:r>
                <a:r>
                  <a:rPr lang="en-US" altLang="zh-CN" sz="2400" b="1" dirty="0"/>
                  <a:t>—</a:t>
                </a:r>
                <a:r>
                  <a:rPr lang="zh-CN" altLang="en-US" sz="2400" b="1" dirty="0"/>
                  <a:t>分析递归算法复杂性</a:t>
                </a:r>
                <a:endParaRPr lang="en-US" altLang="zh-CN" sz="2400" b="1" dirty="0"/>
              </a:p>
              <a:p>
                <a:pPr marL="742950" lvl="2" indent="-342900">
                  <a:buFont typeface="Wingdings" pitchFamily="2" charset="2"/>
                  <a:buChar char="n"/>
                </a:pPr>
                <a:r>
                  <a:rPr lang="zh-CN" altLang="en-US" sz="2400" b="1" dirty="0"/>
                  <a:t>首先画出递归树（依据</a:t>
                </a:r>
                <a:r>
                  <a:rPr lang="en-US" altLang="zh-CN" sz="2400" b="1" dirty="0"/>
                  <a:t>T(n)</a:t>
                </a:r>
                <a:r>
                  <a:rPr lang="zh-CN" altLang="en-US" sz="2400" b="1" dirty="0"/>
                  <a:t>的递归式）</a:t>
                </a:r>
                <a:endParaRPr lang="en-US" altLang="zh-CN" sz="2400" b="1" dirty="0"/>
              </a:p>
              <a:p>
                <a:pPr marL="742950" lvl="2" indent="-342900">
                  <a:buFont typeface="Wingdings" pitchFamily="2" charset="2"/>
                  <a:buChar char="n"/>
                </a:pPr>
                <a:r>
                  <a:rPr lang="zh-CN" altLang="en-US" sz="2400" b="1" dirty="0"/>
                  <a:t>计算递归树中同一层的所有结点的非</a:t>
                </a:r>
                <a:r>
                  <a:rPr lang="zh-CN" altLang="en-US" sz="2400" b="1" dirty="0" smtClean="0"/>
                  <a:t>递归</a:t>
                </a:r>
                <a:r>
                  <a:rPr lang="zh-CN" altLang="en-US" sz="2400" b="1" dirty="0"/>
                  <a:t>项</a:t>
                </a:r>
                <a:r>
                  <a:rPr lang="zh-CN" altLang="en-US" sz="2400" b="1" dirty="0" smtClean="0"/>
                  <a:t>之</a:t>
                </a:r>
                <a:r>
                  <a:rPr lang="zh-CN" altLang="en-US" sz="2400" b="1" dirty="0"/>
                  <a:t>和</a:t>
                </a:r>
                <a:endParaRPr lang="en-US" altLang="zh-CN" sz="2400" b="1" dirty="0"/>
              </a:p>
              <a:p>
                <a:pPr marL="742950" lvl="2" indent="-342900">
                  <a:buFont typeface="Wingdings" pitchFamily="2" charset="2"/>
                  <a:buChar char="n"/>
                </a:pPr>
                <a:r>
                  <a:rPr lang="zh-CN" altLang="en-US" sz="2400" b="1" dirty="0"/>
                  <a:t>再将刚才计算出的每一层的非</a:t>
                </a:r>
                <a:r>
                  <a:rPr lang="zh-CN" altLang="en-US" sz="2400" b="1" dirty="0" smtClean="0"/>
                  <a:t>递归项之</a:t>
                </a:r>
                <a:r>
                  <a:rPr lang="zh-CN" altLang="en-US" sz="2400" b="1" dirty="0"/>
                  <a:t>和求和。</a:t>
                </a:r>
                <a:endParaRPr lang="en-US" altLang="zh-CN" sz="2400" b="1" dirty="0"/>
              </a:p>
              <a:p>
                <a:pPr marL="342900" lvl="1" indent="-342900">
                  <a:buFont typeface="Wingdings" pitchFamily="2" charset="2"/>
                  <a:buChar char="n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zh-CN" altLang="en-US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3"/>
                <a:stretch>
                  <a:fillRect l="-110" t="-769" b="-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8197"/>
          <p:cNvSpPr txBox="1">
            <a:spLocks noChangeArrowheads="1"/>
          </p:cNvSpPr>
          <p:nvPr/>
        </p:nvSpPr>
        <p:spPr bwMode="auto">
          <a:xfrm>
            <a:off x="551384" y="2336770"/>
            <a:ext cx="9412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/>
              <a:t>T</a:t>
            </a:r>
            <a:r>
              <a:rPr lang="en-US" altLang="zh-CN" sz="2400" b="1" dirty="0" smtClean="0"/>
              <a:t>(n)=</a:t>
            </a:r>
            <a:endParaRPr lang="en-US" altLang="zh-CN" sz="2400" b="1" dirty="0"/>
          </a:p>
        </p:txBody>
      </p:sp>
      <p:sp>
        <p:nvSpPr>
          <p:cNvPr id="17" name="左大括号 8198"/>
          <p:cNvSpPr>
            <a:spLocks/>
          </p:cNvSpPr>
          <p:nvPr/>
        </p:nvSpPr>
        <p:spPr bwMode="auto">
          <a:xfrm>
            <a:off x="1421150" y="1769014"/>
            <a:ext cx="71517" cy="1697459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18" name="文本框 8199"/>
          <p:cNvSpPr txBox="1">
            <a:spLocks noChangeArrowheads="1"/>
          </p:cNvSpPr>
          <p:nvPr/>
        </p:nvSpPr>
        <p:spPr bwMode="auto">
          <a:xfrm>
            <a:off x="1511921" y="1832714"/>
            <a:ext cx="37449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 smtClean="0"/>
              <a:t>O(1)                               </a:t>
            </a:r>
            <a:r>
              <a:rPr lang="en-US" altLang="zh-CN" sz="2400" b="1" dirty="0"/>
              <a:t>n=0</a:t>
            </a:r>
          </a:p>
        </p:txBody>
      </p:sp>
      <p:sp>
        <p:nvSpPr>
          <p:cNvPr id="19" name="文本框 8200"/>
          <p:cNvSpPr txBox="1">
            <a:spLocks noChangeArrowheads="1"/>
          </p:cNvSpPr>
          <p:nvPr/>
        </p:nvSpPr>
        <p:spPr bwMode="auto">
          <a:xfrm>
            <a:off x="1494480" y="2989307"/>
            <a:ext cx="3770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b="1" dirty="0" smtClean="0"/>
              <a:t>T(n-1)+T(n-2</a:t>
            </a:r>
            <a:r>
              <a:rPr lang="en-US" altLang="zh-CN" sz="2400" b="1" dirty="0"/>
              <a:t>)+ O(1)    </a:t>
            </a:r>
            <a:r>
              <a:rPr lang="en-US" altLang="zh-CN" sz="2400" b="1" dirty="0" smtClean="0"/>
              <a:t>n&gt;1</a:t>
            </a:r>
            <a:endParaRPr lang="en-US" altLang="zh-CN" sz="2400" b="1" dirty="0"/>
          </a:p>
        </p:txBody>
      </p:sp>
      <p:sp>
        <p:nvSpPr>
          <p:cNvPr id="20" name="文本框 8199"/>
          <p:cNvSpPr txBox="1">
            <a:spLocks noChangeArrowheads="1"/>
          </p:cNvSpPr>
          <p:nvPr/>
        </p:nvSpPr>
        <p:spPr bwMode="auto">
          <a:xfrm>
            <a:off x="1529360" y="2386912"/>
            <a:ext cx="37449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 smtClean="0"/>
              <a:t>O(1)                               n=1</a:t>
            </a:r>
            <a:endParaRPr lang="en-US" altLang="zh-CN" sz="2400" b="1" dirty="0"/>
          </a:p>
        </p:txBody>
      </p:sp>
      <p:sp>
        <p:nvSpPr>
          <p:cNvPr id="10" name="矩形 9"/>
          <p:cNvSpPr/>
          <p:nvPr/>
        </p:nvSpPr>
        <p:spPr>
          <a:xfrm>
            <a:off x="8228012" y="1706433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T(n)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8228012" y="1706433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O(1)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435924" y="2354505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n-1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9020100" y="2354505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n-2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14" name="直接箭头连接符 13"/>
          <p:cNvCxnSpPr>
            <a:stCxn id="10" idx="2"/>
            <a:endCxn id="22" idx="0"/>
          </p:cNvCxnSpPr>
          <p:nvPr/>
        </p:nvCxnSpPr>
        <p:spPr>
          <a:xfrm flipH="1">
            <a:off x="7759960" y="2066473"/>
            <a:ext cx="792088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21" idx="2"/>
            <a:endCxn id="23" idx="0"/>
          </p:cNvCxnSpPr>
          <p:nvPr/>
        </p:nvCxnSpPr>
        <p:spPr>
          <a:xfrm>
            <a:off x="8552048" y="2066473"/>
            <a:ext cx="792088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7435924" y="2354505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O(1)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6820011" y="3045537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n-2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7831925" y="3055301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n-3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8732154" y="3059501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n-3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9740180" y="3055301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n-4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38" name="直接箭头连接符 37"/>
          <p:cNvCxnSpPr/>
          <p:nvPr/>
        </p:nvCxnSpPr>
        <p:spPr>
          <a:xfrm flipH="1">
            <a:off x="7140288" y="2691453"/>
            <a:ext cx="651831" cy="360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2" idx="2"/>
          </p:cNvCxnSpPr>
          <p:nvPr/>
        </p:nvCxnSpPr>
        <p:spPr>
          <a:xfrm>
            <a:off x="7759960" y="2714545"/>
            <a:ext cx="376584" cy="3407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3" idx="2"/>
            <a:endCxn id="36" idx="0"/>
          </p:cNvCxnSpPr>
          <p:nvPr/>
        </p:nvCxnSpPr>
        <p:spPr>
          <a:xfrm flipH="1">
            <a:off x="9056190" y="2714545"/>
            <a:ext cx="287946" cy="344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23" idx="2"/>
            <a:endCxn id="37" idx="0"/>
          </p:cNvCxnSpPr>
          <p:nvPr/>
        </p:nvCxnSpPr>
        <p:spPr>
          <a:xfrm>
            <a:off x="9344136" y="2714545"/>
            <a:ext cx="720080" cy="3407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9020100" y="2346963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O(1)</a:t>
            </a:r>
            <a:endParaRPr lang="zh-CN" altLang="en-US" dirty="0"/>
          </a:p>
        </p:txBody>
      </p:sp>
      <p:cxnSp>
        <p:nvCxnSpPr>
          <p:cNvPr id="51" name="直接箭头连接符 50"/>
          <p:cNvCxnSpPr/>
          <p:nvPr/>
        </p:nvCxnSpPr>
        <p:spPr>
          <a:xfrm flipH="1">
            <a:off x="6567098" y="3415341"/>
            <a:ext cx="656564" cy="1027396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10093814" y="3438540"/>
            <a:ext cx="294438" cy="45878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H="1">
            <a:off x="8155961" y="3432950"/>
            <a:ext cx="63331" cy="683187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9092108" y="3449129"/>
            <a:ext cx="59485" cy="667008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6171939" y="4505318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1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7651751" y="4154705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1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8876127" y="4154705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0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10025105" y="3952000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1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11082578" y="1700808"/>
            <a:ext cx="540060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r>
              <a:rPr lang="zh-CN" altLang="en-US" dirty="0" smtClean="0"/>
              <a:t>*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1082578" y="2343740"/>
            <a:ext cx="537621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r>
              <a:rPr lang="zh-CN" altLang="en-US" dirty="0" smtClean="0"/>
              <a:t>*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082578" y="3053664"/>
            <a:ext cx="537621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r>
              <a:rPr lang="zh-CN" altLang="en-US" dirty="0" smtClean="0"/>
              <a:t>*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10819159" y="4456316"/>
                <a:ext cx="893465" cy="36004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</m:sup>
                    </m:sSup>
                  </m:oMath>
                </a14:m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159" y="4456316"/>
                <a:ext cx="893465" cy="360040"/>
              </a:xfrm>
              <a:prstGeom prst="rect">
                <a:avLst/>
              </a:prstGeom>
              <a:blipFill rotWithShape="0">
                <a:blip r:embed="rId4"/>
                <a:stretch>
                  <a:fillRect t="-4762" r="-3333" b="-25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接箭头连接符 45"/>
          <p:cNvCxnSpPr/>
          <p:nvPr/>
        </p:nvCxnSpPr>
        <p:spPr>
          <a:xfrm flipV="1">
            <a:off x="9105198" y="1880828"/>
            <a:ext cx="1834784" cy="5308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flipV="1">
            <a:off x="9705616" y="2530335"/>
            <a:ext cx="1290542" cy="16298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V="1">
            <a:off x="10408511" y="3255122"/>
            <a:ext cx="587647" cy="7794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V="1">
            <a:off x="6931147" y="4636336"/>
            <a:ext cx="4038726" cy="31947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左大括号 8198"/>
          <p:cNvSpPr>
            <a:spLocks/>
          </p:cNvSpPr>
          <p:nvPr/>
        </p:nvSpPr>
        <p:spPr bwMode="auto">
          <a:xfrm>
            <a:off x="5948956" y="1880828"/>
            <a:ext cx="129323" cy="2787455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54" name="矩形 53"/>
          <p:cNvSpPr/>
          <p:nvPr/>
        </p:nvSpPr>
        <p:spPr>
          <a:xfrm>
            <a:off x="5145280" y="2999778"/>
            <a:ext cx="1028122" cy="4331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N</a:t>
            </a:r>
            <a:r>
              <a:rPr lang="zh-CN" altLang="en-US" sz="1400" dirty="0" smtClean="0"/>
              <a:t>层</a:t>
            </a:r>
            <a:endParaRPr lang="en-US" altLang="zh-CN" sz="1400" dirty="0" smtClean="0"/>
          </a:p>
          <a:p>
            <a:pPr algn="ctr"/>
            <a:r>
              <a:rPr lang="zh-CN" altLang="en-US" sz="1400" dirty="0" smtClean="0"/>
              <a:t>深度</a:t>
            </a:r>
            <a:r>
              <a:rPr lang="en-US" altLang="zh-CN" sz="1400" dirty="0" smtClean="0"/>
              <a:t>K=n-1</a:t>
            </a:r>
            <a:endParaRPr lang="zh-CN" altLang="en-US" sz="1400" dirty="0"/>
          </a:p>
        </p:txBody>
      </p:sp>
      <p:sp>
        <p:nvSpPr>
          <p:cNvPr id="55" name="矩形 54"/>
          <p:cNvSpPr/>
          <p:nvPr/>
        </p:nvSpPr>
        <p:spPr>
          <a:xfrm>
            <a:off x="6820651" y="3050093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O(1)</a:t>
            </a:r>
            <a:endParaRPr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7828037" y="3060219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O(1)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8724862" y="3059501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O(1)</a:t>
            </a:r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8871478" y="4153079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O(1)</a:t>
            </a:r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7651751" y="4158986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O(1)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9738413" y="3048944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O(1)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6171785" y="4505318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O(1)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10023321" y="3945643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O(1)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651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 animBg="1"/>
      <p:bldP spid="22" grpId="0" animBg="1"/>
      <p:bldP spid="23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48" grpId="0" animBg="1"/>
      <p:bldP spid="64" grpId="0" animBg="1"/>
      <p:bldP spid="67" grpId="0" animBg="1"/>
      <p:bldP spid="68" grpId="0" animBg="1"/>
      <p:bldP spid="69" grpId="0" animBg="1"/>
      <p:bldP spid="42" grpId="0" animBg="1"/>
      <p:bldP spid="43" grpId="0" animBg="1"/>
      <p:bldP spid="44" grpId="0" animBg="1"/>
      <p:bldP spid="45" grpId="0" animBg="1"/>
      <p:bldP spid="52" grpId="0" animBg="1"/>
      <p:bldP spid="54" grpId="0" animBg="1"/>
      <p:bldP spid="55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四、递归式分析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2396460"/>
            <a:ext cx="7873934" cy="3291732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课堂练习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400" b="1" dirty="0" smtClean="0"/>
              <a:t>斐波那契数列的迭代算法</a:t>
            </a:r>
            <a:r>
              <a:rPr lang="en-US" altLang="zh-CN" sz="2400" b="1" dirty="0" smtClean="0"/>
              <a:t>Fib(n)</a:t>
            </a:r>
            <a:r>
              <a:rPr lang="zh-CN" altLang="en-US" sz="2400" b="1" dirty="0" smtClean="0"/>
              <a:t>的</a:t>
            </a:r>
            <a:r>
              <a:rPr lang="en-US" altLang="zh-CN" sz="2400" b="1" dirty="0" smtClean="0"/>
              <a:t>T(n)=</a:t>
            </a:r>
            <a:r>
              <a:rPr lang="zh-CN" altLang="en-US" sz="2400" b="1" dirty="0" smtClean="0"/>
              <a:t>？</a:t>
            </a:r>
            <a:endParaRPr lang="zh-CN" altLang="en-US" sz="24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33" y="1678390"/>
            <a:ext cx="3978647" cy="453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0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四、递归式分析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b="1" dirty="0" smtClean="0"/>
              <a:t>递归函数</a:t>
            </a:r>
            <a:endParaRPr lang="en-US" altLang="zh-CN" b="1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b="1" dirty="0" smtClean="0"/>
              <a:t>分析时间复杂度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T(n)</a:t>
            </a:r>
            <a:r>
              <a:rPr lang="en-US" altLang="zh-CN" b="1" dirty="0" smtClean="0"/>
              <a:t>=</a:t>
            </a:r>
            <a:r>
              <a:rPr lang="zh-CN" altLang="en-US" b="1" dirty="0" smtClean="0"/>
              <a:t>？</a:t>
            </a:r>
            <a:r>
              <a:rPr lang="en-US" altLang="zh-CN" b="1" dirty="0" smtClean="0"/>
              <a:t>—</a:t>
            </a:r>
            <a:r>
              <a:rPr lang="zh-CN" altLang="en-US" b="1" dirty="0" smtClean="0"/>
              <a:t>递归式分析</a:t>
            </a:r>
            <a:endParaRPr lang="zh-CN" altLang="en-US" b="1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5" name="文本框 8197"/>
          <p:cNvSpPr txBox="1">
            <a:spLocks noChangeArrowheads="1"/>
          </p:cNvSpPr>
          <p:nvPr/>
        </p:nvSpPr>
        <p:spPr bwMode="auto">
          <a:xfrm>
            <a:off x="1995689" y="2678188"/>
            <a:ext cx="8386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/>
              <a:t>f</a:t>
            </a:r>
            <a:r>
              <a:rPr lang="en-US" altLang="zh-CN" sz="2400" b="1" dirty="0" smtClean="0"/>
              <a:t>(n)=</a:t>
            </a:r>
            <a:endParaRPr lang="en-US" altLang="zh-CN" sz="2400" b="1" dirty="0"/>
          </a:p>
        </p:txBody>
      </p:sp>
      <p:sp>
        <p:nvSpPr>
          <p:cNvPr id="6" name="左大括号 8198"/>
          <p:cNvSpPr>
            <a:spLocks/>
          </p:cNvSpPr>
          <p:nvPr/>
        </p:nvSpPr>
        <p:spPr bwMode="auto">
          <a:xfrm>
            <a:off x="2824384" y="2379613"/>
            <a:ext cx="67372" cy="1049387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8" name="文本框 8200"/>
          <p:cNvSpPr txBox="1">
            <a:spLocks noChangeArrowheads="1"/>
          </p:cNvSpPr>
          <p:nvPr/>
        </p:nvSpPr>
        <p:spPr bwMode="auto">
          <a:xfrm>
            <a:off x="2938785" y="2929410"/>
            <a:ext cx="29803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*</a:t>
            </a:r>
            <a:r>
              <a:rPr lang="en-US" altLang="zh-CN" sz="2400" b="1" dirty="0" smtClean="0"/>
              <a:t>f(n-1)+1            n&gt;1</a:t>
            </a:r>
            <a:endParaRPr lang="en-US" altLang="zh-CN" sz="2400" b="1" dirty="0"/>
          </a:p>
        </p:txBody>
      </p:sp>
      <p:sp>
        <p:nvSpPr>
          <p:cNvPr id="13" name="文本框 8199"/>
          <p:cNvSpPr txBox="1">
            <a:spLocks noChangeArrowheads="1"/>
          </p:cNvSpPr>
          <p:nvPr/>
        </p:nvSpPr>
        <p:spPr bwMode="auto">
          <a:xfrm>
            <a:off x="2973665" y="2327015"/>
            <a:ext cx="27622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/>
              <a:t>1</a:t>
            </a:r>
            <a:r>
              <a:rPr lang="en-US" altLang="zh-CN" sz="2400" b="1" dirty="0" smtClean="0"/>
              <a:t>                         n=1</a:t>
            </a:r>
            <a:endParaRPr lang="en-US" altLang="zh-CN" sz="2400" b="1" dirty="0"/>
          </a:p>
        </p:txBody>
      </p:sp>
      <p:sp>
        <p:nvSpPr>
          <p:cNvPr id="16" name="文本框 8197"/>
          <p:cNvSpPr txBox="1">
            <a:spLocks noChangeArrowheads="1"/>
          </p:cNvSpPr>
          <p:nvPr/>
        </p:nvSpPr>
        <p:spPr bwMode="auto">
          <a:xfrm>
            <a:off x="1991544" y="5301209"/>
            <a:ext cx="9412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/>
              <a:t>T</a:t>
            </a:r>
            <a:r>
              <a:rPr lang="en-US" altLang="zh-CN" sz="2400" b="1" dirty="0" smtClean="0"/>
              <a:t>(n)=</a:t>
            </a:r>
            <a:endParaRPr lang="en-US" altLang="zh-CN" sz="2400" b="1" dirty="0"/>
          </a:p>
        </p:txBody>
      </p:sp>
      <p:sp>
        <p:nvSpPr>
          <p:cNvPr id="17" name="左大括号 8198"/>
          <p:cNvSpPr>
            <a:spLocks/>
          </p:cNvSpPr>
          <p:nvPr/>
        </p:nvSpPr>
        <p:spPr bwMode="auto">
          <a:xfrm>
            <a:off x="2820237" y="5085184"/>
            <a:ext cx="112589" cy="864543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19" name="文本框 8200"/>
          <p:cNvSpPr txBox="1">
            <a:spLocks noChangeArrowheads="1"/>
          </p:cNvSpPr>
          <p:nvPr/>
        </p:nvSpPr>
        <p:spPr bwMode="auto">
          <a:xfrm>
            <a:off x="2934640" y="5543563"/>
            <a:ext cx="27574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b="1" dirty="0" smtClean="0"/>
              <a:t>T(n-1)+ </a:t>
            </a:r>
            <a:r>
              <a:rPr lang="en-US" altLang="zh-CN" sz="2400" b="1" dirty="0"/>
              <a:t>O(1)     </a:t>
            </a:r>
            <a:r>
              <a:rPr lang="en-US" altLang="zh-CN" sz="2400" b="1" dirty="0" smtClean="0"/>
              <a:t>n&gt;1</a:t>
            </a:r>
            <a:endParaRPr lang="en-US" altLang="zh-CN" sz="2400" b="1" dirty="0"/>
          </a:p>
        </p:txBody>
      </p:sp>
      <p:sp>
        <p:nvSpPr>
          <p:cNvPr id="20" name="文本框 8199"/>
          <p:cNvSpPr txBox="1">
            <a:spLocks noChangeArrowheads="1"/>
          </p:cNvSpPr>
          <p:nvPr/>
        </p:nvSpPr>
        <p:spPr bwMode="auto">
          <a:xfrm>
            <a:off x="2969520" y="4941168"/>
            <a:ext cx="30524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 smtClean="0"/>
              <a:t>O(1)                       n=1</a:t>
            </a:r>
            <a:endParaRPr lang="en-US" altLang="zh-CN" sz="2400" b="1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598033"/>
            <a:ext cx="4635512" cy="429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8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四、递归式分析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b="1" dirty="0" smtClean="0"/>
              <a:t>分析时间复杂度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T(n)</a:t>
            </a:r>
            <a:r>
              <a:rPr lang="en-US" altLang="zh-CN" b="1" dirty="0" smtClean="0"/>
              <a:t>=</a:t>
            </a:r>
            <a:r>
              <a:rPr lang="zh-CN" altLang="en-US" b="1" dirty="0" smtClean="0"/>
              <a:t>？</a:t>
            </a:r>
            <a:endParaRPr lang="zh-CN" altLang="en-US" b="1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则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T(n)=n=O(n)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b="1" dirty="0" smtClean="0"/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/>
          </a:p>
        </p:txBody>
      </p:sp>
      <p:sp>
        <p:nvSpPr>
          <p:cNvPr id="75" name="文本框 8197"/>
          <p:cNvSpPr txBox="1">
            <a:spLocks noChangeArrowheads="1"/>
          </p:cNvSpPr>
          <p:nvPr/>
        </p:nvSpPr>
        <p:spPr bwMode="auto">
          <a:xfrm>
            <a:off x="983432" y="2708921"/>
            <a:ext cx="9412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/>
              <a:t>T</a:t>
            </a:r>
            <a:r>
              <a:rPr lang="en-US" altLang="zh-CN" sz="2400" b="1" dirty="0" smtClean="0"/>
              <a:t>(n)=</a:t>
            </a:r>
            <a:endParaRPr lang="en-US" altLang="zh-CN" sz="2400" b="1" dirty="0"/>
          </a:p>
        </p:txBody>
      </p:sp>
      <p:sp>
        <p:nvSpPr>
          <p:cNvPr id="76" name="左大括号 8198"/>
          <p:cNvSpPr>
            <a:spLocks/>
          </p:cNvSpPr>
          <p:nvPr/>
        </p:nvSpPr>
        <p:spPr bwMode="auto">
          <a:xfrm>
            <a:off x="1812125" y="2492896"/>
            <a:ext cx="112589" cy="864543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77" name="文本框 8200"/>
          <p:cNvSpPr txBox="1">
            <a:spLocks noChangeArrowheads="1"/>
          </p:cNvSpPr>
          <p:nvPr/>
        </p:nvSpPr>
        <p:spPr bwMode="auto">
          <a:xfrm>
            <a:off x="1926528" y="2890785"/>
            <a:ext cx="27574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b="1" dirty="0" smtClean="0"/>
              <a:t>T(n-1)+ </a:t>
            </a:r>
            <a:r>
              <a:rPr lang="en-US" altLang="zh-CN" sz="2400" b="1" dirty="0"/>
              <a:t>O(1)     </a:t>
            </a:r>
            <a:r>
              <a:rPr lang="en-US" altLang="zh-CN" sz="2400" b="1" dirty="0" smtClean="0"/>
              <a:t>n&gt;1</a:t>
            </a:r>
            <a:endParaRPr lang="en-US" altLang="zh-CN" sz="2400" b="1" dirty="0"/>
          </a:p>
        </p:txBody>
      </p:sp>
      <p:sp>
        <p:nvSpPr>
          <p:cNvPr id="78" name="文本框 8199"/>
          <p:cNvSpPr txBox="1">
            <a:spLocks noChangeArrowheads="1"/>
          </p:cNvSpPr>
          <p:nvPr/>
        </p:nvSpPr>
        <p:spPr bwMode="auto">
          <a:xfrm>
            <a:off x="1961408" y="2348880"/>
            <a:ext cx="27446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 smtClean="0"/>
              <a:t>O(1)                   n=1</a:t>
            </a:r>
            <a:endParaRPr lang="en-US" altLang="zh-CN" sz="2400" b="1" dirty="0"/>
          </a:p>
        </p:txBody>
      </p:sp>
      <p:sp>
        <p:nvSpPr>
          <p:cNvPr id="55" name="矩形 54"/>
          <p:cNvSpPr/>
          <p:nvPr/>
        </p:nvSpPr>
        <p:spPr>
          <a:xfrm>
            <a:off x="7788188" y="1855223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T(n)</a:t>
            </a:r>
            <a:endParaRPr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7788188" y="1855223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O(1)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6996099" y="2503295"/>
            <a:ext cx="676473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n-1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70" name="直接箭头连接符 69"/>
          <p:cNvCxnSpPr>
            <a:stCxn id="55" idx="2"/>
            <a:endCxn id="58" idx="0"/>
          </p:cNvCxnSpPr>
          <p:nvPr/>
        </p:nvCxnSpPr>
        <p:spPr>
          <a:xfrm flipH="1">
            <a:off x="7334336" y="2215263"/>
            <a:ext cx="777888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7010300" y="2497339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O(1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85" name="矩形 84"/>
          <p:cNvSpPr/>
          <p:nvPr/>
        </p:nvSpPr>
        <p:spPr>
          <a:xfrm>
            <a:off x="6380187" y="3194327"/>
            <a:ext cx="671021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n-2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91" name="直接箭头连接符 90"/>
          <p:cNvCxnSpPr/>
          <p:nvPr/>
        </p:nvCxnSpPr>
        <p:spPr>
          <a:xfrm flipH="1">
            <a:off x="6700464" y="2840243"/>
            <a:ext cx="651831" cy="360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/>
          <p:nvPr/>
        </p:nvCxnSpPr>
        <p:spPr>
          <a:xfrm flipH="1">
            <a:off x="6407513" y="3564131"/>
            <a:ext cx="376325" cy="667356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/>
          <p:cNvSpPr/>
          <p:nvPr/>
        </p:nvSpPr>
        <p:spPr>
          <a:xfrm>
            <a:off x="6056151" y="4274670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T(</a:t>
            </a:r>
            <a:r>
              <a:rPr lang="en-US" altLang="zh-CN" sz="1600" dirty="0" smtClean="0"/>
              <a:t>1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04" name="矩形 103"/>
          <p:cNvSpPr/>
          <p:nvPr/>
        </p:nvSpPr>
        <p:spPr>
          <a:xfrm>
            <a:off x="6383977" y="3192206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O(1)</a:t>
            </a:r>
            <a:endParaRPr lang="zh-CN" altLang="en-US" dirty="0"/>
          </a:p>
        </p:txBody>
      </p:sp>
      <p:sp>
        <p:nvSpPr>
          <p:cNvPr id="112" name="矩形 111"/>
          <p:cNvSpPr/>
          <p:nvPr/>
        </p:nvSpPr>
        <p:spPr>
          <a:xfrm>
            <a:off x="6052971" y="4272866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O(1)</a:t>
            </a:r>
            <a:endParaRPr lang="zh-CN" altLang="en-US" dirty="0"/>
          </a:p>
        </p:txBody>
      </p:sp>
      <p:sp>
        <p:nvSpPr>
          <p:cNvPr id="115" name="矩形 114"/>
          <p:cNvSpPr/>
          <p:nvPr/>
        </p:nvSpPr>
        <p:spPr>
          <a:xfrm>
            <a:off x="10668508" y="1839199"/>
            <a:ext cx="540060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16" name="矩形 115"/>
          <p:cNvSpPr/>
          <p:nvPr/>
        </p:nvSpPr>
        <p:spPr>
          <a:xfrm>
            <a:off x="10668508" y="2482131"/>
            <a:ext cx="537621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17" name="矩形 116"/>
          <p:cNvSpPr/>
          <p:nvPr/>
        </p:nvSpPr>
        <p:spPr>
          <a:xfrm>
            <a:off x="10668508" y="3192055"/>
            <a:ext cx="537621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18" name="矩形 117"/>
          <p:cNvSpPr/>
          <p:nvPr/>
        </p:nvSpPr>
        <p:spPr>
          <a:xfrm>
            <a:off x="10668508" y="4293096"/>
            <a:ext cx="537622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cxnSp>
        <p:nvCxnSpPr>
          <p:cNvPr id="119" name="直接箭头连接符 118"/>
          <p:cNvCxnSpPr/>
          <p:nvPr/>
        </p:nvCxnSpPr>
        <p:spPr>
          <a:xfrm flipV="1">
            <a:off x="8691128" y="2019219"/>
            <a:ext cx="1834784" cy="16024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/>
          <p:nvPr/>
        </p:nvCxnSpPr>
        <p:spPr>
          <a:xfrm flipV="1">
            <a:off x="8705989" y="2688438"/>
            <a:ext cx="1876099" cy="688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/>
          <p:nvPr/>
        </p:nvCxnSpPr>
        <p:spPr>
          <a:xfrm>
            <a:off x="8691128" y="3387582"/>
            <a:ext cx="1890960" cy="5931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/>
          <p:nvPr/>
        </p:nvCxnSpPr>
        <p:spPr>
          <a:xfrm>
            <a:off x="8705989" y="4473116"/>
            <a:ext cx="1936233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左大括号 8198"/>
          <p:cNvSpPr>
            <a:spLocks/>
          </p:cNvSpPr>
          <p:nvPr/>
        </p:nvSpPr>
        <p:spPr bwMode="auto">
          <a:xfrm>
            <a:off x="5767387" y="1943236"/>
            <a:ext cx="129323" cy="2566856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124" name="矩形 123"/>
          <p:cNvSpPr/>
          <p:nvPr/>
        </p:nvSpPr>
        <p:spPr>
          <a:xfrm>
            <a:off x="4939263" y="2973214"/>
            <a:ext cx="772036" cy="360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</a:t>
            </a:r>
            <a:r>
              <a:rPr lang="zh-CN" altLang="en-US" dirty="0" smtClean="0"/>
              <a:t>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084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58" grpId="0" animBg="1"/>
      <p:bldP spid="82" grpId="0" animBg="1"/>
      <p:bldP spid="85" grpId="0" animBg="1"/>
      <p:bldP spid="100" grpId="0" animBg="1"/>
      <p:bldP spid="104" grpId="0" animBg="1"/>
      <p:bldP spid="112" grpId="0" animBg="1"/>
      <p:bldP spid="115" grpId="0" animBg="1"/>
      <p:bldP spid="116" grpId="0" animBg="1"/>
      <p:bldP spid="117" grpId="0" animBg="1"/>
      <p:bldP spid="118" grpId="0" animBg="1"/>
      <p:bldP spid="123" grpId="0" animBg="1"/>
      <p:bldP spid="1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四、递归式分析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递归树法</a:t>
            </a:r>
            <a:r>
              <a:rPr lang="en-US" altLang="zh-CN" b="1" dirty="0" smtClean="0"/>
              <a:t>-</a:t>
            </a:r>
            <a:r>
              <a:rPr lang="zh-CN" altLang="en-US" b="1" dirty="0" smtClean="0"/>
              <a:t>举例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844824"/>
            <a:ext cx="8541880" cy="43924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4" y="1628800"/>
            <a:ext cx="9639595" cy="4824536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5231904" y="5956247"/>
            <a:ext cx="1332148" cy="360040"/>
          </a:xfrm>
          <a:prstGeom prst="wedgeRoundRectCallout">
            <a:avLst>
              <a:gd name="adj1" fmla="val 155169"/>
              <a:gd name="adj2" fmla="val -15670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紧</a:t>
            </a:r>
            <a:r>
              <a:rPr lang="zh-CN" altLang="en-US" sz="2400" dirty="0" smtClean="0"/>
              <a:t>确界？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79376" y="2132856"/>
                <a:ext cx="4317079" cy="1241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C00000"/>
                    </a:solidFill>
                    <a:latin typeface="+mj-ea"/>
                    <a:ea typeface="+mj-ea"/>
                  </a:rPr>
                  <a:t>设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C00000"/>
                        </a:solidFill>
                        <a:latin typeface="+mj-ea"/>
                        <a:ea typeface="+mj-ea"/>
                      </a:rPr>
                      <m:t>最深</m:t>
                    </m:r>
                    <m:r>
                      <a:rPr lang="zh-CN" altLang="en-US" sz="2400" b="1" i="1">
                        <a:solidFill>
                          <a:srgbClr val="C00000"/>
                        </a:solidFill>
                        <a:latin typeface="+mj-ea"/>
                        <a:ea typeface="+mj-ea"/>
                      </a:rPr>
                      <m:t>为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+mj-ea"/>
                        <a:ea typeface="+mj-ea"/>
                      </a:rPr>
                      <m:t>𝒌</m:t>
                    </m:r>
                    <m:r>
                      <a:rPr lang="zh-CN" altLang="en-US" sz="2400" b="1" i="1">
                        <a:solidFill>
                          <a:srgbClr val="C00000"/>
                        </a:solidFill>
                        <a:latin typeface="+mj-ea"/>
                        <a:ea typeface="+mj-ea"/>
                      </a:rPr>
                      <m:t>层</m:t>
                    </m:r>
                    <m:r>
                      <a:rPr lang="zh-CN" altLang="en-US" sz="2400" b="1" i="1" smtClean="0">
                        <a:solidFill>
                          <a:srgbClr val="C00000"/>
                        </a:solidFill>
                        <a:latin typeface="+mj-ea"/>
                        <a:ea typeface="+mj-ea"/>
                      </a:rPr>
                      <m:t>：</m:t>
                    </m:r>
                  </m:oMath>
                </a14:m>
                <a:endParaRPr lang="en-US" altLang="zh-CN" sz="2400" b="1" i="1" dirty="0" smtClean="0">
                  <a:solidFill>
                    <a:srgbClr val="C00000"/>
                  </a:solidFill>
                  <a:latin typeface="+mj-ea"/>
                  <a:ea typeface="+mj-ea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m:t>𝒏</m:t>
                      </m:r>
                      <m:r>
                        <a:rPr lang="zh-CN" altLang="en-US" sz="2400" b="1" i="1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m:t>∗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+mj-ea"/>
                              <a:ea typeface="+mj-ea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C00000"/>
                              </a:solidFill>
                              <a:latin typeface="+mj-ea"/>
                              <a:ea typeface="+mj-ea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+mj-ea"/>
                                  <a:ea typeface="+mj-ea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+mj-ea"/>
                                  <a:ea typeface="+mj-ea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+mj-ea"/>
                                  <a:ea typeface="+mj-ea"/>
                                </a:rPr>
                                <m:t>𝟒</m:t>
                              </m:r>
                            </m:den>
                          </m:f>
                          <m:r>
                            <a:rPr lang="en-US" altLang="zh-CN" sz="2400" b="1" i="1">
                              <a:solidFill>
                                <a:srgbClr val="C00000"/>
                              </a:solidFill>
                              <a:latin typeface="+mj-ea"/>
                              <a:ea typeface="+mj-ea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+mj-ea"/>
                              <a:ea typeface="+mj-ea"/>
                            </a:rPr>
                            <m:t>𝒌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m:t>𝟏</m:t>
                      </m:r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m:t>→</m:t>
                      </m:r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m:t>𝒌</m:t>
                      </m:r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+mj-ea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+mj-ea"/>
                              <a:ea typeface="+mj-ea"/>
                            </a:rPr>
                            <m:t>𝒍𝒐𝒈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+mj-ea"/>
                              <a:ea typeface="+mj-ea"/>
                            </a:rPr>
                            <m:t>𝟒</m:t>
                          </m:r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+mj-ea"/>
                              <a:ea typeface="+mj-ea"/>
                            </a:rPr>
                            <m:t>/</m:t>
                          </m:r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+mj-ea"/>
                              <a:ea typeface="+mj-ea"/>
                            </a:rPr>
                            <m:t>𝟑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m:t>𝒏</m:t>
                      </m:r>
                    </m:oMath>
                  </m:oMathPara>
                </a14:m>
                <a:endParaRPr lang="zh-CN" altLang="en-US" sz="2400" b="1" dirty="0">
                  <a:solidFill>
                    <a:srgbClr val="C00000"/>
                  </a:solidFill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132856"/>
                <a:ext cx="4317079" cy="1241109"/>
              </a:xfrm>
              <a:prstGeom prst="rect">
                <a:avLst/>
              </a:prstGeom>
              <a:blipFill rotWithShape="0">
                <a:blip r:embed="rId5"/>
                <a:stretch>
                  <a:fillRect l="-2260" t="-3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2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四、递归式分析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/>
              <a:t>代入</a:t>
            </a:r>
            <a:r>
              <a:rPr lang="zh-CN" altLang="en-US" b="1" dirty="0" smtClean="0"/>
              <a:t>法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猜测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数学归纳法证明猜测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2492896"/>
            <a:ext cx="8035423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一、递归的概念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642" y="4293096"/>
            <a:ext cx="5568619" cy="2088232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b="1" dirty="0" smtClean="0">
              <a:latin typeface="宋体" panose="02010600030101010101" pitchFamily="2" charset="-122"/>
            </a:endParaRPr>
          </a:p>
          <a:p>
            <a:r>
              <a:rPr lang="zh-CN" altLang="en-US" b="1" dirty="0" smtClean="0">
                <a:latin typeface="宋体" panose="02010600030101010101" pitchFamily="2" charset="-122"/>
              </a:rPr>
              <a:t>递归思想</a:t>
            </a:r>
            <a:endParaRPr lang="en-US" altLang="zh-CN" b="1" dirty="0" smtClean="0">
              <a:latin typeface="宋体" panose="02010600030101010101" pitchFamily="2" charset="-122"/>
            </a:endParaRPr>
          </a:p>
          <a:p>
            <a:pPr lvl="1"/>
            <a:r>
              <a:rPr lang="zh-CN" altLang="en-US" b="1" dirty="0">
                <a:latin typeface="宋体" panose="02010600030101010101" pitchFamily="2" charset="-122"/>
              </a:rPr>
              <a:t>通常把一个大型复杂</a:t>
            </a:r>
            <a:r>
              <a:rPr lang="zh-CN" altLang="en-US" b="1" dirty="0" smtClean="0">
                <a:latin typeface="宋体" panose="02010600030101010101" pitchFamily="2" charset="-122"/>
              </a:rPr>
              <a:t>的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原问题</a:t>
            </a:r>
            <a:r>
              <a:rPr lang="zh-CN" altLang="en-US" b="1" dirty="0" smtClean="0">
                <a:latin typeface="宋体" panose="02010600030101010101" pitchFamily="2" charset="-122"/>
              </a:rPr>
              <a:t>层层</a:t>
            </a:r>
            <a:r>
              <a:rPr lang="zh-CN" altLang="en-US" b="1" dirty="0">
                <a:latin typeface="宋体" panose="02010600030101010101" pitchFamily="2" charset="-122"/>
              </a:rPr>
              <a:t>转化为一个（或几个）与原问题相似的规模较小</a:t>
            </a:r>
            <a:r>
              <a:rPr lang="zh-CN" altLang="en-US" b="1" dirty="0" smtClean="0">
                <a:latin typeface="宋体" panose="02010600030101010101" pitchFamily="2" charset="-122"/>
              </a:rPr>
              <a:t>的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子问题</a:t>
            </a:r>
            <a:r>
              <a:rPr lang="zh-CN" altLang="en-US" b="1" dirty="0" smtClean="0">
                <a:latin typeface="宋体" panose="02010600030101010101" pitchFamily="2" charset="-122"/>
              </a:rPr>
              <a:t>来求解。</a:t>
            </a:r>
            <a:r>
              <a:rPr lang="zh-CN" altLang="en-US" b="1" dirty="0">
                <a:latin typeface="宋体" panose="02010600030101010101" pitchFamily="2" charset="-122"/>
              </a:rPr>
              <a:t>继续下去直到子问题简单到能够直接求解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（递归出口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）</a:t>
            </a:r>
            <a:r>
              <a:rPr lang="zh-CN" altLang="en-US" b="1" dirty="0" smtClean="0">
                <a:latin typeface="宋体" panose="02010600030101010101" pitchFamily="2" charset="-122"/>
              </a:rPr>
              <a:t>，</a:t>
            </a:r>
            <a:r>
              <a:rPr lang="zh-CN" altLang="en-US" b="1" dirty="0">
                <a:latin typeface="宋体" panose="02010600030101010101" pitchFamily="2" charset="-122"/>
              </a:rPr>
              <a:t>这样原问题就可以由递归</a:t>
            </a:r>
            <a:r>
              <a:rPr lang="zh-CN" altLang="en-US" b="1" dirty="0" smtClean="0">
                <a:latin typeface="宋体" panose="02010600030101010101" pitchFamily="2" charset="-122"/>
              </a:rPr>
              <a:t>出口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逆推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得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解</a:t>
            </a:r>
            <a:r>
              <a:rPr lang="zh-CN" altLang="en-US" b="1" dirty="0" smtClean="0">
                <a:latin typeface="宋体" panose="02010600030101010101" pitchFamily="2" charset="-122"/>
              </a:rPr>
              <a:t>。</a:t>
            </a:r>
            <a:endParaRPr lang="en-US" altLang="zh-CN" b="1" dirty="0" smtClean="0">
              <a:latin typeface="宋体" panose="02010600030101010101" pitchFamily="2" charset="-122"/>
            </a:endParaRPr>
          </a:p>
          <a:p>
            <a:pPr lvl="2"/>
            <a:r>
              <a:rPr lang="zh-CN" altLang="en-US" sz="2400" b="1" dirty="0" smtClean="0"/>
              <a:t>原问题转化为子问题（</a:t>
            </a:r>
            <a:r>
              <a:rPr lang="zh-CN" altLang="en-US" sz="2400" b="1" dirty="0"/>
              <a:t>规模更</a:t>
            </a:r>
            <a:r>
              <a:rPr lang="zh-CN" altLang="en-US" sz="2400" b="1" dirty="0" smtClean="0"/>
              <a:t>小</a:t>
            </a:r>
            <a:r>
              <a:rPr lang="zh-CN" altLang="en-US" sz="2400" b="1" dirty="0"/>
              <a:t>同一</a:t>
            </a:r>
            <a:r>
              <a:rPr lang="zh-CN" altLang="en-US" sz="2400" b="1" dirty="0" smtClean="0"/>
              <a:t>问题）</a:t>
            </a:r>
            <a:r>
              <a:rPr lang="zh-CN" altLang="en-US" sz="2400" b="1" dirty="0"/>
              <a:t>；</a:t>
            </a:r>
          </a:p>
          <a:p>
            <a:pPr lvl="2"/>
            <a:r>
              <a:rPr lang="zh-CN" altLang="en-US" sz="2400" b="1" dirty="0"/>
              <a:t>找出</a:t>
            </a:r>
            <a:r>
              <a:rPr lang="zh-CN" altLang="en-US" sz="2400" b="1" dirty="0" smtClean="0"/>
              <a:t>递归出口</a:t>
            </a:r>
            <a:r>
              <a:rPr lang="zh-CN" altLang="en-US" sz="2800" b="1" dirty="0" smtClean="0"/>
              <a:t>；</a:t>
            </a:r>
            <a:endParaRPr lang="en-US" altLang="zh-CN" sz="2800" b="1" dirty="0" smtClean="0"/>
          </a:p>
          <a:p>
            <a:pPr lvl="2"/>
            <a:r>
              <a:rPr lang="zh-CN" altLang="en-US" sz="2400" b="1" dirty="0"/>
              <a:t>逆推求解。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76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四、递归式分析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/>
              <a:t>代入</a:t>
            </a:r>
            <a:r>
              <a:rPr lang="zh-CN" altLang="en-US" b="1" dirty="0" smtClean="0"/>
              <a:t>法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81" y="1671166"/>
            <a:ext cx="8898253" cy="424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709391"/>
            <a:ext cx="8905875" cy="477202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四、递归式分析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/>
              <a:t>代入</a:t>
            </a:r>
            <a:r>
              <a:rPr lang="zh-CN" altLang="en-US" b="1" dirty="0" smtClean="0"/>
              <a:t>法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4384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680906"/>
            <a:ext cx="9841372" cy="4536504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四、递归式分析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/>
              <a:t>代入</a:t>
            </a:r>
            <a:r>
              <a:rPr lang="zh-CN" altLang="en-US" b="1" dirty="0" smtClean="0"/>
              <a:t>法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0320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四、递归式分析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/>
              <a:t>代入</a:t>
            </a:r>
            <a:r>
              <a:rPr lang="zh-CN" altLang="en-US" b="1" dirty="0" smtClean="0"/>
              <a:t>法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700808"/>
            <a:ext cx="8503624" cy="45106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12" y="1730339"/>
            <a:ext cx="8741213" cy="41903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24" y="1730786"/>
            <a:ext cx="8628070" cy="42484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24" y="1756672"/>
            <a:ext cx="8648350" cy="422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1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四、递归式分析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/>
              <a:t>代入</a:t>
            </a:r>
            <a:r>
              <a:rPr lang="zh-CN" altLang="en-US" b="1" dirty="0" smtClean="0"/>
              <a:t>法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15" y="1772816"/>
            <a:ext cx="8776372" cy="4321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85" y="1772816"/>
            <a:ext cx="8557831" cy="41049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85" y="1736811"/>
            <a:ext cx="8078800" cy="417691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513" y="1663436"/>
            <a:ext cx="9077097" cy="46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7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四、递归式分析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/>
              <a:t>代入</a:t>
            </a:r>
            <a:r>
              <a:rPr lang="zh-CN" altLang="en-US" b="1" dirty="0" smtClean="0"/>
              <a:t>法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难点，猜测准确很难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5040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四、递归式分析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/>
              <a:t>主定理</a:t>
            </a:r>
            <a:r>
              <a:rPr lang="zh-CN" altLang="en-US" b="1" dirty="0" smtClean="0"/>
              <a:t>法</a:t>
            </a:r>
            <a:r>
              <a:rPr lang="en-US" altLang="zh-CN" b="1" dirty="0" smtClean="0"/>
              <a:t>—</a:t>
            </a:r>
            <a:r>
              <a:rPr lang="zh-CN" altLang="en-US" b="1" dirty="0" smtClean="0"/>
              <a:t>可直接采用的一类递归式分析的</a:t>
            </a:r>
            <a:r>
              <a:rPr lang="zh-CN" altLang="en-US" b="1" dirty="0" smtClean="0"/>
              <a:t>通解。</a:t>
            </a:r>
            <a:endParaRPr lang="en-US" altLang="zh-CN" b="1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9" y="1620412"/>
            <a:ext cx="9793088" cy="47392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708920"/>
            <a:ext cx="8602490" cy="35936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75" y="2718953"/>
            <a:ext cx="8609495" cy="35836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499560"/>
            <a:ext cx="8889390" cy="39855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152" y="1709674"/>
            <a:ext cx="5772026" cy="76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4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四、递归式分析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/>
              <a:t>主定理</a:t>
            </a:r>
            <a:r>
              <a:rPr lang="zh-CN" altLang="en-US" b="1" dirty="0" smtClean="0"/>
              <a:t>法</a:t>
            </a:r>
            <a:r>
              <a:rPr lang="en-US" altLang="zh-CN" b="1" dirty="0" smtClean="0"/>
              <a:t>—</a:t>
            </a:r>
            <a:r>
              <a:rPr lang="zh-CN" altLang="en-US" b="1" dirty="0" smtClean="0"/>
              <a:t>可直接采用的一类递归式分析的通解形式。</a:t>
            </a:r>
            <a:endParaRPr lang="en-US" altLang="zh-CN" b="1" dirty="0" smtClean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772816"/>
            <a:ext cx="7056784" cy="25020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3417614"/>
            <a:ext cx="8956547" cy="267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5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四、递归式分析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/>
              <a:t>主定理</a:t>
            </a:r>
            <a:r>
              <a:rPr lang="zh-CN" altLang="en-US" b="1" dirty="0" smtClean="0"/>
              <a:t>法</a:t>
            </a:r>
            <a:r>
              <a:rPr lang="en-US" altLang="zh-CN" b="1" dirty="0" smtClean="0"/>
              <a:t>—</a:t>
            </a:r>
            <a:r>
              <a:rPr lang="zh-CN" altLang="en-US" b="1" dirty="0" smtClean="0"/>
              <a:t>可直接采用的一类递归式分析的通解形式。</a:t>
            </a:r>
            <a:endParaRPr lang="en-US" altLang="zh-CN" b="1" dirty="0" smtClean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628801"/>
            <a:ext cx="8956547" cy="23762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913726"/>
            <a:ext cx="5200589" cy="230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4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四、递归式分析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/>
              <a:t>主定理</a:t>
            </a:r>
            <a:r>
              <a:rPr lang="zh-CN" altLang="en-US" b="1" dirty="0" smtClean="0"/>
              <a:t>法</a:t>
            </a:r>
            <a:r>
              <a:rPr lang="en-US" altLang="zh-CN" b="1" dirty="0" smtClean="0"/>
              <a:t>—</a:t>
            </a:r>
            <a:r>
              <a:rPr lang="zh-CN" altLang="en-US" b="1" dirty="0" smtClean="0"/>
              <a:t>可直接采用的一类递归式分析的通解形式。</a:t>
            </a:r>
            <a:endParaRPr lang="en-US" altLang="zh-CN" b="1" dirty="0" smtClean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628801"/>
            <a:ext cx="8956547" cy="23762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85" y="3916915"/>
            <a:ext cx="4478967" cy="245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3212976"/>
            <a:ext cx="5064563" cy="1899211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一、递归的概念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b="1" dirty="0" smtClean="0">
              <a:latin typeface="宋体" panose="02010600030101010101" pitchFamily="2" charset="-122"/>
            </a:endParaRPr>
          </a:p>
          <a:p>
            <a:r>
              <a:rPr lang="zh-CN" altLang="en-US" b="1" dirty="0" smtClean="0">
                <a:latin typeface="宋体" panose="02010600030101010101" pitchFamily="2" charset="-122"/>
              </a:rPr>
              <a:t>递归算法</a:t>
            </a:r>
            <a:endParaRPr lang="en-US" altLang="zh-CN" b="1" dirty="0" smtClean="0">
              <a:latin typeface="宋体" panose="02010600030101010101" pitchFamily="2" charset="-122"/>
            </a:endParaRPr>
          </a:p>
          <a:p>
            <a:pPr lvl="1"/>
            <a:r>
              <a:rPr lang="zh-CN" altLang="en-US" b="1" dirty="0">
                <a:latin typeface="宋体" panose="02010600030101010101" pitchFamily="2" charset="-122"/>
              </a:rPr>
              <a:t>一个直接或间接调用自身的算法称为递归算法。（一种算法设计技巧）</a:t>
            </a:r>
          </a:p>
          <a:p>
            <a:pPr lvl="1"/>
            <a:r>
              <a:rPr lang="zh-CN" altLang="en-US" b="1" dirty="0" smtClean="0">
                <a:latin typeface="宋体" panose="02010600030101010101" pitchFamily="2" charset="-122"/>
              </a:rPr>
              <a:t>一个使用函数自身给出定义的函数称为递归函数。（递归算法求解）</a:t>
            </a:r>
            <a:endParaRPr lang="en-US" altLang="zh-CN" b="1" dirty="0" smtClean="0">
              <a:latin typeface="宋体" panose="02010600030101010101" pitchFamily="2" charset="-122"/>
            </a:endParaRPr>
          </a:p>
          <a:p>
            <a:pPr lvl="1"/>
            <a:endParaRPr lang="zh-CN" altLang="en-US" b="1" dirty="0">
              <a:latin typeface="宋体" panose="02010600030101010101" pitchFamily="2" charset="-122"/>
            </a:endParaRPr>
          </a:p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b="1" dirty="0" smtClean="0">
                <a:latin typeface="宋体" panose="02010600030101010101" pitchFamily="2" charset="-122"/>
              </a:rPr>
              <a:t>实例</a:t>
            </a:r>
            <a:endParaRPr lang="en-US" altLang="zh-CN" sz="2400" b="1" dirty="0" smtClean="0">
              <a:latin typeface="宋体" panose="02010600030101010101" pitchFamily="2" charset="-122"/>
            </a:endParaRPr>
          </a:p>
          <a:p>
            <a:pPr marL="742950" lvl="2" indent="-342900">
              <a:buFont typeface="Wingdings" pitchFamily="2" charset="2"/>
              <a:buChar char="n"/>
            </a:pPr>
            <a:r>
              <a:rPr lang="zh-CN" altLang="en-US" b="1" dirty="0" smtClean="0">
                <a:latin typeface="宋体" panose="02010600030101010101" pitchFamily="2" charset="-122"/>
              </a:rPr>
              <a:t>递归函数：</a:t>
            </a:r>
            <a:endParaRPr lang="en-US" altLang="zh-CN" b="1" dirty="0" smtClean="0">
              <a:latin typeface="宋体" panose="02010600030101010101" pitchFamily="2" charset="-122"/>
            </a:endParaRPr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b="1" dirty="0">
              <a:latin typeface="宋体" panose="02010600030101010101" pitchFamily="2" charset="-122"/>
            </a:endParaRPr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b="1" dirty="0" smtClean="0">
              <a:latin typeface="宋体" panose="02010600030101010101" pitchFamily="2" charset="-122"/>
            </a:endParaRPr>
          </a:p>
          <a:p>
            <a:pPr marL="742950" lvl="2" indent="-342900">
              <a:buFont typeface="Wingdings" pitchFamily="2" charset="2"/>
              <a:buChar char="n"/>
            </a:pPr>
            <a:r>
              <a:rPr lang="zh-CN" altLang="en-US" b="1" dirty="0" smtClean="0">
                <a:latin typeface="宋体" panose="02010600030101010101" pitchFamily="2" charset="-122"/>
              </a:rPr>
              <a:t>递归算法</a:t>
            </a:r>
            <a:r>
              <a:rPr lang="en-US" altLang="zh-CN" b="1" dirty="0" smtClean="0">
                <a:latin typeface="宋体" panose="02010600030101010101" pitchFamily="2" charset="-122"/>
              </a:rPr>
              <a:t>f(n):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3140968"/>
            <a:ext cx="4421529" cy="322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四、递归式分析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/>
              <a:t>主定理</a:t>
            </a:r>
            <a:r>
              <a:rPr lang="zh-CN" altLang="en-US" b="1" dirty="0" smtClean="0"/>
              <a:t>法</a:t>
            </a:r>
            <a:r>
              <a:rPr lang="en-US" altLang="zh-CN" b="1" dirty="0" smtClean="0"/>
              <a:t>—</a:t>
            </a:r>
            <a:r>
              <a:rPr lang="zh-CN" altLang="en-US" b="1" dirty="0" smtClean="0"/>
              <a:t>可直接采用的一类递归式分析的通解形式。</a:t>
            </a:r>
            <a:endParaRPr lang="en-US" altLang="zh-CN" b="1" dirty="0" smtClean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628801"/>
            <a:ext cx="8956547" cy="23762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989868"/>
            <a:ext cx="4752528" cy="210417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01265" y="4530631"/>
            <a:ext cx="4032448" cy="149125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08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四、递归式分析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生成函数法</a:t>
            </a:r>
            <a:r>
              <a:rPr lang="en-US" altLang="zh-CN" dirty="0" smtClean="0"/>
              <a:t>—</a:t>
            </a:r>
            <a:r>
              <a:rPr lang="zh-CN" altLang="en-US" dirty="0" smtClean="0">
                <a:solidFill>
                  <a:srgbClr val="00B050"/>
                </a:solidFill>
              </a:rPr>
              <a:t>自学内容</a:t>
            </a:r>
            <a:endParaRPr lang="en-US" altLang="zh-CN" dirty="0" smtClean="0">
              <a:solidFill>
                <a:srgbClr val="00B050"/>
              </a:solidFill>
            </a:endParaRPr>
          </a:p>
        </p:txBody>
      </p:sp>
      <p:graphicFrame>
        <p:nvGraphicFramePr>
          <p:cNvPr id="7" name="对象 614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384123"/>
              </p:ext>
            </p:extLst>
          </p:nvPr>
        </p:nvGraphicFramePr>
        <p:xfrm>
          <a:off x="2351584" y="1628800"/>
          <a:ext cx="7305146" cy="4691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7" r:id="rId3" imgW="4667902" imgH="3228571" progId="PBrush">
                  <p:embed/>
                </p:oleObj>
              </mc:Choice>
              <mc:Fallback>
                <p:oleObj r:id="rId3" imgW="4667902" imgH="3228571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584" y="1628800"/>
                        <a:ext cx="7305146" cy="46918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614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454520"/>
              </p:ext>
            </p:extLst>
          </p:nvPr>
        </p:nvGraphicFramePr>
        <p:xfrm>
          <a:off x="3791744" y="2276872"/>
          <a:ext cx="31242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8" r:id="rId5" imgW="1286055" imgH="333333" progId="PBrush">
                  <p:embed/>
                </p:oleObj>
              </mc:Choice>
              <mc:Fallback>
                <p:oleObj r:id="rId5" imgW="1286055" imgH="333333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1744" y="2276872"/>
                        <a:ext cx="3124200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185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四、递归式分析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生成函数法</a:t>
            </a:r>
            <a:r>
              <a:rPr lang="en-US" altLang="zh-CN" dirty="0" smtClean="0"/>
              <a:t>—</a:t>
            </a:r>
            <a:r>
              <a:rPr lang="zh-CN" altLang="en-US" dirty="0" smtClean="0">
                <a:solidFill>
                  <a:srgbClr val="00B050"/>
                </a:solidFill>
              </a:rPr>
              <a:t>自学内容</a:t>
            </a:r>
            <a:endParaRPr lang="en-US" altLang="zh-CN" dirty="0" smtClean="0">
              <a:solidFill>
                <a:srgbClr val="00B050"/>
              </a:solidFill>
            </a:endParaRPr>
          </a:p>
        </p:txBody>
      </p:sp>
      <p:sp>
        <p:nvSpPr>
          <p:cNvPr id="9" name="文本框 66562"/>
          <p:cNvSpPr txBox="1">
            <a:spLocks noChangeArrowheads="1"/>
          </p:cNvSpPr>
          <p:nvPr/>
        </p:nvSpPr>
        <p:spPr bwMode="auto">
          <a:xfrm>
            <a:off x="3863752" y="1256486"/>
            <a:ext cx="7458075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dirty="0"/>
              <a:t>       </a:t>
            </a:r>
            <a:r>
              <a:rPr lang="zh-CN" altLang="en-US" sz="2400" b="1" dirty="0"/>
              <a:t>求一个递归式的非递归表示的一般步骤可概括为：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2400" b="1" dirty="0"/>
              <a:t>       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）设生成函数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2400" b="1" dirty="0"/>
              <a:t>              </a:t>
            </a:r>
            <a:r>
              <a:rPr lang="en-US" altLang="zh-CN" sz="2400" b="1" dirty="0"/>
              <a:t>H(x) = h</a:t>
            </a:r>
            <a:r>
              <a:rPr lang="en-US" altLang="zh-CN" sz="2400" b="1" baseline="-25000" dirty="0"/>
              <a:t>1</a:t>
            </a:r>
            <a:r>
              <a:rPr lang="en-US" altLang="zh-CN" sz="2400" b="1" dirty="0"/>
              <a:t>x+h</a:t>
            </a:r>
            <a:r>
              <a:rPr lang="en-US" altLang="zh-CN" sz="2400" b="1" baseline="-25000" dirty="0"/>
              <a:t>2</a:t>
            </a:r>
            <a:r>
              <a:rPr lang="en-US" altLang="zh-CN" sz="2400" b="1" dirty="0"/>
              <a:t>x</a:t>
            </a:r>
            <a:r>
              <a:rPr lang="en-US" altLang="zh-CN" sz="2400" b="1" baseline="30000" dirty="0"/>
              <a:t>2</a:t>
            </a:r>
            <a:r>
              <a:rPr lang="en-US" altLang="zh-CN" sz="2400" b="1" dirty="0"/>
              <a:t>+···+</a:t>
            </a:r>
            <a:r>
              <a:rPr lang="en-US" altLang="zh-CN" sz="2400" b="1" dirty="0" err="1"/>
              <a:t>h</a:t>
            </a:r>
            <a:r>
              <a:rPr lang="en-US" altLang="zh-CN" sz="2400" b="1" baseline="-25000" dirty="0" err="1"/>
              <a:t>n</a:t>
            </a:r>
            <a:r>
              <a:rPr lang="en-US" altLang="zh-CN" sz="2400" b="1" dirty="0" err="1"/>
              <a:t>x</a:t>
            </a:r>
            <a:r>
              <a:rPr lang="en-US" altLang="zh-CN" sz="2400" b="1" baseline="30000" dirty="0" err="1"/>
              <a:t>n</a:t>
            </a:r>
            <a:r>
              <a:rPr lang="en-US" altLang="zh-CN" sz="2400" b="1" dirty="0"/>
              <a:t>+···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2400" b="1" dirty="0"/>
              <a:t>             </a:t>
            </a:r>
            <a:r>
              <a:rPr lang="zh-CN" altLang="en-US" sz="2400" b="1" dirty="0"/>
              <a:t>使数列</a:t>
            </a:r>
            <a:r>
              <a:rPr lang="en-US" altLang="zh-CN" sz="2400" b="1" dirty="0"/>
              <a:t>{</a:t>
            </a:r>
            <a:r>
              <a:rPr lang="en-US" altLang="zh-CN" sz="2400" b="1" dirty="0" err="1"/>
              <a:t>h</a:t>
            </a:r>
            <a:r>
              <a:rPr lang="en-US" altLang="zh-CN" sz="2400" b="1" baseline="-25000" dirty="0" err="1"/>
              <a:t>n</a:t>
            </a:r>
            <a:r>
              <a:rPr lang="en-US" altLang="zh-CN" sz="2400" b="1" dirty="0"/>
              <a:t>}</a:t>
            </a:r>
            <a:r>
              <a:rPr lang="zh-CN" altLang="en-US" sz="2400" b="1" dirty="0"/>
              <a:t>与要求解的递归式对应。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2400" b="1" dirty="0"/>
              <a:t>       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）解</a:t>
            </a:r>
            <a:r>
              <a:rPr lang="en-US" altLang="zh-CN" sz="2400" b="1" dirty="0"/>
              <a:t>H(x) </a:t>
            </a:r>
            <a:r>
              <a:rPr lang="zh-CN" altLang="en-US" sz="2400" b="1" dirty="0"/>
              <a:t>为一解析式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2400" b="1" dirty="0"/>
              <a:t>              </a:t>
            </a:r>
            <a:r>
              <a:rPr lang="en-US" altLang="zh-CN" sz="2400" b="1" dirty="0"/>
              <a:t>H(x) = </a:t>
            </a:r>
            <a:r>
              <a:rPr lang="zh-CN" altLang="en-US" sz="2400" b="1" dirty="0"/>
              <a:t>解析表达式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2400" b="1" dirty="0"/>
              <a:t>       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）重新展开</a:t>
            </a:r>
            <a:r>
              <a:rPr lang="en-US" altLang="zh-CN" sz="2400" b="1" dirty="0"/>
              <a:t>H(x) 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2400" b="1" dirty="0"/>
              <a:t>              H(x) = a</a:t>
            </a:r>
            <a:r>
              <a:rPr lang="en-US" altLang="zh-CN" sz="2400" b="1" baseline="-25000" dirty="0"/>
              <a:t>1</a:t>
            </a:r>
            <a:r>
              <a:rPr lang="en-US" altLang="zh-CN" sz="2400" b="1" dirty="0"/>
              <a:t>x+a</a:t>
            </a:r>
            <a:r>
              <a:rPr lang="en-US" altLang="zh-CN" sz="2400" b="1" baseline="-25000" dirty="0"/>
              <a:t>2</a:t>
            </a:r>
            <a:r>
              <a:rPr lang="en-US" altLang="zh-CN" sz="2400" b="1" dirty="0"/>
              <a:t>x</a:t>
            </a:r>
            <a:r>
              <a:rPr lang="en-US" altLang="zh-CN" sz="2400" b="1" baseline="30000" dirty="0"/>
              <a:t>2</a:t>
            </a:r>
            <a:r>
              <a:rPr lang="en-US" altLang="zh-CN" sz="2400" b="1" dirty="0"/>
              <a:t>+···+</a:t>
            </a:r>
            <a:r>
              <a:rPr lang="en-US" altLang="zh-CN" sz="2400" b="1" dirty="0" err="1"/>
              <a:t>a</a:t>
            </a:r>
            <a:r>
              <a:rPr lang="en-US" altLang="zh-CN" sz="2400" b="1" baseline="-25000" dirty="0" err="1"/>
              <a:t>n</a:t>
            </a:r>
            <a:r>
              <a:rPr lang="en-US" altLang="zh-CN" sz="2400" b="1" dirty="0" err="1"/>
              <a:t>x</a:t>
            </a:r>
            <a:r>
              <a:rPr lang="en-US" altLang="zh-CN" sz="2400" b="1" baseline="30000" dirty="0" err="1"/>
              <a:t>n</a:t>
            </a:r>
            <a:r>
              <a:rPr lang="en-US" altLang="zh-CN" sz="2400" b="1" dirty="0"/>
              <a:t>+···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2400" b="1" dirty="0"/>
              <a:t>       4</a:t>
            </a:r>
            <a:r>
              <a:rPr lang="zh-CN" altLang="en-US" sz="2400" b="1" dirty="0"/>
              <a:t>）求出</a:t>
            </a:r>
            <a:r>
              <a:rPr lang="en-US" altLang="zh-CN" sz="2400" b="1" dirty="0"/>
              <a:t>H(x)</a:t>
            </a:r>
            <a:r>
              <a:rPr lang="zh-CN" altLang="en-US" sz="2400" b="1" dirty="0"/>
              <a:t>展开式的通项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2400" b="1" dirty="0"/>
              <a:t>             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2400" b="1" dirty="0"/>
              <a:t>              </a:t>
            </a:r>
            <a:r>
              <a:rPr lang="en-US" altLang="zh-CN" sz="2400" b="1" dirty="0"/>
              <a:t>H(x) = </a:t>
            </a:r>
          </a:p>
          <a:p>
            <a:pPr eaLnBrk="1" hangingPunct="1">
              <a:spcBef>
                <a:spcPct val="0"/>
              </a:spcBef>
            </a:pPr>
            <a:endParaRPr lang="en-US" altLang="zh-CN" sz="2400" b="1" dirty="0"/>
          </a:p>
          <a:p>
            <a:pPr eaLnBrk="1" hangingPunct="1">
              <a:spcBef>
                <a:spcPct val="0"/>
              </a:spcBef>
            </a:pPr>
            <a:r>
              <a:rPr lang="en-US" altLang="zh-CN" sz="2400" b="1" dirty="0"/>
              <a:t>             </a:t>
            </a:r>
            <a:r>
              <a:rPr lang="zh-CN" altLang="en-US" sz="2400" b="1" dirty="0"/>
              <a:t>这里的</a:t>
            </a:r>
            <a:r>
              <a:rPr lang="en-US" altLang="zh-CN" sz="2400" b="1" dirty="0"/>
              <a:t>a</a:t>
            </a:r>
            <a:r>
              <a:rPr lang="en-US" altLang="zh-CN" sz="2400" b="1" baseline="-25000" dirty="0"/>
              <a:t>n</a:t>
            </a:r>
            <a:r>
              <a:rPr lang="zh-CN" altLang="en-US" sz="2400" b="1" dirty="0"/>
              <a:t>就是我们要的递归式的非递归表示。</a:t>
            </a:r>
          </a:p>
          <a:p>
            <a:pPr eaLnBrk="1" hangingPunct="1">
              <a:spcBef>
                <a:spcPct val="0"/>
              </a:spcBef>
            </a:pPr>
            <a:endParaRPr lang="zh-CN" altLang="en-US" sz="2400" b="1" dirty="0"/>
          </a:p>
        </p:txBody>
      </p:sp>
      <p:graphicFrame>
        <p:nvGraphicFramePr>
          <p:cNvPr id="10" name="对象 665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375445"/>
              </p:ext>
            </p:extLst>
          </p:nvPr>
        </p:nvGraphicFramePr>
        <p:xfrm>
          <a:off x="6168008" y="4797152"/>
          <a:ext cx="114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8" r:id="rId3" imgW="676369" imgH="523810" progId="PBrush">
                  <p:embed/>
                </p:oleObj>
              </mc:Choice>
              <mc:Fallback>
                <p:oleObj r:id="rId3" imgW="676369" imgH="523810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8008" y="4797152"/>
                        <a:ext cx="1143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041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四、递归式分析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生成函数法</a:t>
            </a:r>
            <a:r>
              <a:rPr lang="en-US" altLang="zh-CN" dirty="0" smtClean="0"/>
              <a:t>—</a:t>
            </a:r>
            <a:r>
              <a:rPr lang="zh-CN" altLang="en-US" dirty="0" smtClean="0">
                <a:solidFill>
                  <a:srgbClr val="00B050"/>
                </a:solidFill>
              </a:rPr>
              <a:t>自学内容</a:t>
            </a:r>
            <a:endParaRPr lang="en-US" altLang="zh-CN" dirty="0" smtClean="0">
              <a:solidFill>
                <a:srgbClr val="00B050"/>
              </a:solidFill>
            </a:endParaRPr>
          </a:p>
        </p:txBody>
      </p:sp>
      <p:graphicFrame>
        <p:nvGraphicFramePr>
          <p:cNvPr id="9" name="对象 624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113256"/>
              </p:ext>
            </p:extLst>
          </p:nvPr>
        </p:nvGraphicFramePr>
        <p:xfrm>
          <a:off x="839416" y="1700808"/>
          <a:ext cx="5832648" cy="4646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" r:id="rId3" imgW="4686954" imgH="3495238" progId="PBrush">
                  <p:embed/>
                </p:oleObj>
              </mc:Choice>
              <mc:Fallback>
                <p:oleObj r:id="rId3" imgW="4686954" imgH="349523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416" y="1700808"/>
                        <a:ext cx="5832648" cy="46461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634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80896"/>
              </p:ext>
            </p:extLst>
          </p:nvPr>
        </p:nvGraphicFramePr>
        <p:xfrm>
          <a:off x="7176120" y="3429000"/>
          <a:ext cx="4344485" cy="74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" r:id="rId5" imgW="2715004" imgH="438095" progId="PBrush">
                  <p:embed/>
                </p:oleObj>
              </mc:Choice>
              <mc:Fallback>
                <p:oleObj r:id="rId5" imgW="2715004" imgH="438095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6120" y="3429000"/>
                        <a:ext cx="4344485" cy="7499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87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四、递归式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小结</a:t>
            </a:r>
            <a:endParaRPr lang="en-US" altLang="zh-CN" b="1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1844824"/>
            <a:ext cx="7894693" cy="3473666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2063552" y="2780928"/>
            <a:ext cx="7416824" cy="72008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123302" y="4384360"/>
            <a:ext cx="7416824" cy="720080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5" y="5484356"/>
            <a:ext cx="6614325" cy="717486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 rot="16200000">
            <a:off x="3490524" y="5144004"/>
            <a:ext cx="576064" cy="314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06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四、递归式分析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作业</a:t>
            </a:r>
            <a:r>
              <a:rPr lang="en-US" altLang="zh-CN" dirty="0" smtClean="0">
                <a:solidFill>
                  <a:srgbClr val="C00000"/>
                </a:solidFill>
              </a:rPr>
              <a:t>3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lvl="1"/>
            <a:r>
              <a:rPr lang="zh-CN" altLang="en-US" dirty="0" smtClean="0"/>
              <a:t>使用递归树法分析</a:t>
            </a:r>
            <a:r>
              <a:rPr lang="en-US" altLang="zh-CN" dirty="0" smtClean="0"/>
              <a:t>T(n)=</a:t>
            </a:r>
            <a:r>
              <a:rPr lang="zh-CN" altLang="en-US" dirty="0" smtClean="0"/>
              <a:t>？。要求画出递归树，并给出计算过程。</a:t>
            </a:r>
            <a:endParaRPr lang="en-US" altLang="zh-CN" dirty="0" smtClean="0"/>
          </a:p>
        </p:txBody>
      </p:sp>
      <p:sp>
        <p:nvSpPr>
          <p:cNvPr id="7" name="文本框 8197"/>
          <p:cNvSpPr txBox="1">
            <a:spLocks noChangeArrowheads="1"/>
          </p:cNvSpPr>
          <p:nvPr/>
        </p:nvSpPr>
        <p:spPr bwMode="auto">
          <a:xfrm>
            <a:off x="1967111" y="2781487"/>
            <a:ext cx="9412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/>
              <a:t>T</a:t>
            </a:r>
            <a:r>
              <a:rPr lang="en-US" altLang="zh-CN" sz="2400" b="1" dirty="0" smtClean="0"/>
              <a:t>(n)=</a:t>
            </a:r>
            <a:endParaRPr lang="en-US" altLang="zh-CN" sz="2400" b="1" dirty="0"/>
          </a:p>
        </p:txBody>
      </p:sp>
      <p:sp>
        <p:nvSpPr>
          <p:cNvPr id="8" name="左大括号 8198"/>
          <p:cNvSpPr>
            <a:spLocks/>
          </p:cNvSpPr>
          <p:nvPr/>
        </p:nvSpPr>
        <p:spPr bwMode="auto">
          <a:xfrm>
            <a:off x="2836877" y="2587329"/>
            <a:ext cx="71517" cy="985687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12" name="文本框 8200"/>
          <p:cNvSpPr txBox="1">
            <a:spLocks noChangeArrowheads="1"/>
          </p:cNvSpPr>
          <p:nvPr/>
        </p:nvSpPr>
        <p:spPr bwMode="auto">
          <a:xfrm>
            <a:off x="2910207" y="3095850"/>
            <a:ext cx="41761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b="1" dirty="0" smtClean="0"/>
              <a:t>T(n/3)+T(n2/3)+ 2*n      n&gt;=3</a:t>
            </a:r>
            <a:endParaRPr lang="en-US" altLang="zh-CN" sz="2400" b="1" dirty="0"/>
          </a:p>
        </p:txBody>
      </p:sp>
      <p:sp>
        <p:nvSpPr>
          <p:cNvPr id="13" name="文本框 8199"/>
          <p:cNvSpPr txBox="1">
            <a:spLocks noChangeArrowheads="1"/>
          </p:cNvSpPr>
          <p:nvPr/>
        </p:nvSpPr>
        <p:spPr bwMode="auto">
          <a:xfrm>
            <a:off x="2945087" y="2493455"/>
            <a:ext cx="40911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1" dirty="0" smtClean="0"/>
              <a:t>1                                      0&lt;n&lt;3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01535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第一章 绪论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10172700" y="6484941"/>
            <a:ext cx="495300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6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、递归算法的应用和设计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b="1" dirty="0" smtClean="0"/>
              <a:t>递归算法</a:t>
            </a:r>
            <a:r>
              <a:rPr lang="zh-CN" altLang="en-US" b="1" dirty="0"/>
              <a:t>应用</a:t>
            </a:r>
            <a:r>
              <a:rPr lang="zh-CN" altLang="en-US" b="1" dirty="0" smtClean="0"/>
              <a:t>场景</a:t>
            </a:r>
            <a:endParaRPr lang="en-US" altLang="zh-CN" b="1" dirty="0" smtClean="0"/>
          </a:p>
          <a:p>
            <a:endParaRPr lang="en-US" altLang="zh-CN" dirty="0" smtClean="0"/>
          </a:p>
          <a:p>
            <a:pPr lvl="1"/>
            <a:r>
              <a:rPr lang="zh-CN" altLang="en-US" b="1" dirty="0" smtClean="0"/>
              <a:t>场景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：问题</a:t>
            </a:r>
            <a:r>
              <a:rPr lang="zh-CN" altLang="en-US" b="1" dirty="0"/>
              <a:t>的数据结构是递归</a:t>
            </a:r>
            <a:r>
              <a:rPr lang="zh-CN" altLang="en-US" b="1" dirty="0" smtClean="0"/>
              <a:t>的；</a:t>
            </a:r>
            <a:endParaRPr lang="en-US" altLang="zh-CN" b="1" dirty="0" smtClean="0"/>
          </a:p>
          <a:p>
            <a:pPr lvl="1"/>
            <a:endParaRPr lang="en-US" altLang="zh-CN" b="1" dirty="0" smtClean="0"/>
          </a:p>
          <a:p>
            <a:pPr lvl="1"/>
            <a:r>
              <a:rPr lang="zh-CN" altLang="en-US" b="1" dirty="0" smtClean="0"/>
              <a:t>场景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：问题</a:t>
            </a:r>
            <a:r>
              <a:rPr lang="zh-CN" altLang="en-US" b="1" dirty="0"/>
              <a:t>的定义是递归</a:t>
            </a:r>
            <a:r>
              <a:rPr lang="zh-CN" altLang="en-US" b="1" dirty="0" smtClean="0"/>
              <a:t>的；</a:t>
            </a:r>
            <a:endParaRPr lang="en-US" altLang="zh-CN" b="1" dirty="0" smtClean="0"/>
          </a:p>
          <a:p>
            <a:pPr lvl="1"/>
            <a:endParaRPr lang="zh-CN" altLang="en-US" b="1" dirty="0"/>
          </a:p>
          <a:p>
            <a:pPr lvl="1"/>
            <a:r>
              <a:rPr lang="zh-CN" altLang="en-US" b="1" dirty="0" smtClean="0"/>
              <a:t>场景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：问题</a:t>
            </a:r>
            <a:r>
              <a:rPr lang="zh-CN" altLang="en-US" b="1" dirty="0"/>
              <a:t>的解法是递归</a:t>
            </a:r>
            <a:r>
              <a:rPr lang="zh-CN" altLang="en-US" b="1" dirty="0" smtClean="0"/>
              <a:t>的。</a:t>
            </a:r>
            <a:endParaRPr lang="zh-CN" altLang="en-US" b="1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023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、递归算法的应用和设计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b="1" dirty="0">
                <a:latin typeface="宋体" panose="02010600030101010101" pitchFamily="2" charset="-122"/>
              </a:rPr>
              <a:t>场景</a:t>
            </a:r>
            <a:r>
              <a:rPr lang="en-US" altLang="zh-CN" sz="2400" b="1" dirty="0"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</a:rPr>
              <a:t>：问题的数据结构是递归的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 lvl="1"/>
            <a:r>
              <a:rPr lang="zh-CN" altLang="en-US" b="1" dirty="0" smtClean="0">
                <a:latin typeface="宋体" panose="02010600030101010101" pitchFamily="2" charset="-122"/>
              </a:rPr>
              <a:t>单</a:t>
            </a:r>
            <a:r>
              <a:rPr lang="zh-CN" altLang="en-US" b="1" dirty="0">
                <a:latin typeface="宋体" panose="02010600030101010101" pitchFamily="2" charset="-122"/>
              </a:rPr>
              <a:t>链表</a:t>
            </a:r>
            <a:r>
              <a:rPr lang="zh-CN" altLang="en-US" b="1" dirty="0" smtClean="0">
                <a:latin typeface="宋体" panose="02010600030101010101" pitchFamily="2" charset="-122"/>
              </a:rPr>
              <a:t>问题</a:t>
            </a:r>
            <a:endParaRPr lang="en-US" altLang="zh-CN" b="1" dirty="0" smtClean="0">
              <a:latin typeface="宋体" panose="02010600030101010101" pitchFamily="2" charset="-122"/>
            </a:endParaRPr>
          </a:p>
          <a:p>
            <a:pPr lvl="2"/>
            <a:r>
              <a:rPr lang="zh-CN" altLang="en-US" b="1" dirty="0" smtClean="0">
                <a:latin typeface="宋体" panose="02010600030101010101" pitchFamily="2" charset="-122"/>
              </a:rPr>
              <a:t>单链表定义：</a:t>
            </a:r>
            <a:endParaRPr lang="en-US" altLang="zh-CN" b="1" dirty="0" smtClean="0">
              <a:latin typeface="宋体" panose="02010600030101010101" pitchFamily="2" charset="-122"/>
            </a:endParaRPr>
          </a:p>
          <a:p>
            <a:pPr marL="914400" lvl="2" indent="0">
              <a:buNone/>
            </a:pPr>
            <a:r>
              <a:rPr lang="en-US" altLang="zh-CN" b="1" dirty="0">
                <a:latin typeface="宋体" panose="02010600030101010101" pitchFamily="2" charset="-122"/>
              </a:rPr>
              <a:t>	</a:t>
            </a:r>
            <a:r>
              <a:rPr lang="zh-CN" altLang="en-US" b="1" dirty="0" smtClean="0"/>
              <a:t>单</a:t>
            </a:r>
            <a:r>
              <a:rPr lang="zh-CN" altLang="en-US" b="1" dirty="0"/>
              <a:t>链表，每个结点有两个域：数据域和指针域。它</a:t>
            </a:r>
            <a:r>
              <a:rPr lang="zh-CN" altLang="en-US" b="1" dirty="0" smtClean="0"/>
              <a:t>是一</a:t>
            </a:r>
            <a:r>
              <a:rPr lang="zh-CN" altLang="en-US" b="1" dirty="0"/>
              <a:t>种递归的结构，可定义为：</a:t>
            </a:r>
          </a:p>
          <a:p>
            <a:pPr marL="857250" lvl="3" indent="0">
              <a:buNone/>
            </a:pPr>
            <a:r>
              <a:rPr lang="en-US" altLang="zh-CN" b="1" dirty="0" smtClean="0"/>
              <a:t>                       1). </a:t>
            </a:r>
            <a:r>
              <a:rPr lang="zh-CN" altLang="en-US" b="1" dirty="0" smtClean="0"/>
              <a:t>一</a:t>
            </a:r>
            <a:r>
              <a:rPr lang="zh-CN" altLang="en-US" b="1" dirty="0"/>
              <a:t>个结点，其指针域为</a:t>
            </a:r>
            <a:r>
              <a:rPr lang="en-US" altLang="zh-CN" b="1" dirty="0"/>
              <a:t>null</a:t>
            </a:r>
            <a:r>
              <a:rPr lang="zh-CN" altLang="en-US" b="1" dirty="0"/>
              <a:t>，是一个单链表；</a:t>
            </a:r>
          </a:p>
          <a:p>
            <a:pPr marL="857250" lvl="3" indent="0">
              <a:buNone/>
            </a:pPr>
            <a:r>
              <a:rPr lang="en-US" altLang="zh-CN" b="1" dirty="0" smtClean="0"/>
              <a:t>                       2). </a:t>
            </a:r>
            <a:r>
              <a:rPr lang="zh-CN" altLang="en-US" b="1" dirty="0" smtClean="0"/>
              <a:t>一</a:t>
            </a:r>
            <a:r>
              <a:rPr lang="zh-CN" altLang="en-US" b="1" dirty="0"/>
              <a:t>个结点，其指针域为有效指针指向一个单链表，仍是一</a:t>
            </a:r>
            <a:r>
              <a:rPr lang="zh-CN" altLang="en-US" b="1" dirty="0" smtClean="0"/>
              <a:t>个单链表</a:t>
            </a:r>
            <a:endParaRPr lang="zh-CN" altLang="en-US" b="1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3717032"/>
            <a:ext cx="8376505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0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229727"/>
            <a:ext cx="9315051" cy="367240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、递归算法的应用和设计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2"/>
            <a:endParaRPr lang="en-US" altLang="zh-CN" b="1" dirty="0">
              <a:latin typeface="宋体" panose="02010600030101010101" pitchFamily="2" charset="-122"/>
            </a:endParaRPr>
          </a:p>
          <a:p>
            <a:pPr lvl="2"/>
            <a:r>
              <a:rPr lang="zh-CN" altLang="en-US" sz="2400" b="1" dirty="0" smtClean="0">
                <a:latin typeface="宋体" panose="02010600030101010101" pitchFamily="2" charset="-122"/>
              </a:rPr>
              <a:t>实例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1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：</a:t>
            </a:r>
            <a:r>
              <a:rPr lang="zh-CN" altLang="en-US" sz="2400" b="1" dirty="0" smtClean="0"/>
              <a:t>打印单链表最后</a:t>
            </a:r>
            <a:r>
              <a:rPr lang="zh-CN" altLang="en-US" sz="2400" b="1" dirty="0"/>
              <a:t>一个</a:t>
            </a:r>
            <a:r>
              <a:rPr lang="zh-CN" altLang="en-US" sz="2400" b="1" dirty="0" smtClean="0"/>
              <a:t>结点</a:t>
            </a:r>
            <a:r>
              <a:rPr lang="zh-CN" altLang="en-US" sz="2400" b="1" dirty="0"/>
              <a:t>的数据域的</a:t>
            </a:r>
            <a:r>
              <a:rPr lang="zh-CN" altLang="en-US" sz="2400" b="1" dirty="0" smtClean="0"/>
              <a:t>值。</a:t>
            </a:r>
            <a:endParaRPr lang="en-US" altLang="zh-CN" sz="2400" b="1" dirty="0" smtClean="0"/>
          </a:p>
          <a:p>
            <a:pPr lvl="3"/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递归算法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PrintVlaue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(h)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5661248"/>
            <a:ext cx="6128988" cy="74853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263950" y="5661248"/>
            <a:ext cx="4000598" cy="74853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标注 8"/>
          <p:cNvSpPr/>
          <p:nvPr/>
        </p:nvSpPr>
        <p:spPr>
          <a:xfrm>
            <a:off x="8440414" y="5472935"/>
            <a:ext cx="1183978" cy="432048"/>
          </a:xfrm>
          <a:prstGeom prst="wedgeRoundRectCallout">
            <a:avLst>
              <a:gd name="adj1" fmla="val -65897"/>
              <a:gd name="adj2" fmla="val 5029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子链表</a:t>
            </a:r>
            <a:endParaRPr lang="zh-CN" altLang="en-US" dirty="0"/>
          </a:p>
        </p:txBody>
      </p:sp>
      <p:sp>
        <p:nvSpPr>
          <p:cNvPr id="11" name="圆角矩形标注 10"/>
          <p:cNvSpPr/>
          <p:nvPr/>
        </p:nvSpPr>
        <p:spPr>
          <a:xfrm>
            <a:off x="8656438" y="5977736"/>
            <a:ext cx="1183978" cy="432048"/>
          </a:xfrm>
          <a:prstGeom prst="wedgeRoundRectCallout">
            <a:avLst>
              <a:gd name="adj1" fmla="val -91888"/>
              <a:gd name="adj2" fmla="val -8726"/>
              <a:gd name="adj3" fmla="val 16667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递归出口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288286" y="5661248"/>
            <a:ext cx="864096" cy="74853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23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46" y="1556792"/>
            <a:ext cx="5186400" cy="63341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46" y="4066734"/>
            <a:ext cx="5285215" cy="65723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、递归算法的应用和设计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2"/>
            <a:r>
              <a:rPr lang="zh-CN" altLang="en-US" sz="2400" b="1" dirty="0" smtClean="0">
                <a:latin typeface="宋体" panose="02010600030101010101" pitchFamily="2" charset="-122"/>
              </a:rPr>
              <a:t>实例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2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：</a:t>
            </a:r>
            <a:r>
              <a:rPr lang="zh-CN" altLang="en-US" sz="2400" b="1" dirty="0" smtClean="0"/>
              <a:t>“单链表逆序”问题：</a:t>
            </a:r>
            <a:endParaRPr lang="en-US" altLang="zh-CN" sz="2400" b="1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marL="914400" lvl="2" indent="0">
              <a:buNone/>
            </a:pPr>
            <a:r>
              <a:rPr lang="en-US" altLang="zh-CN" sz="2400" dirty="0" smtClean="0">
                <a:solidFill>
                  <a:srgbClr val="FF0000"/>
                </a:solidFill>
              </a:rPr>
              <a:t>      </a:t>
            </a:r>
            <a:r>
              <a:rPr lang="zh-CN" altLang="en-US" sz="2400" dirty="0" smtClean="0">
                <a:solidFill>
                  <a:srgbClr val="FF0000"/>
                </a:solidFill>
              </a:rPr>
              <a:t>在</a:t>
            </a:r>
            <a:r>
              <a:rPr lang="zh-CN" altLang="en-US" sz="2400" dirty="0">
                <a:solidFill>
                  <a:srgbClr val="FF0000"/>
                </a:solidFill>
              </a:rPr>
              <a:t>不使用额外存储节点的情况下使一个单链表的所有节点</a:t>
            </a:r>
            <a:r>
              <a:rPr lang="zh-CN" altLang="en-US" sz="2400" dirty="0" smtClean="0">
                <a:solidFill>
                  <a:srgbClr val="FF0000"/>
                </a:solidFill>
              </a:rPr>
              <a:t>逆序。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7" y="2114081"/>
            <a:ext cx="5544616" cy="5023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46" y="3167585"/>
            <a:ext cx="5186400" cy="633417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3707307" y="3179546"/>
            <a:ext cx="804517" cy="75351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4727848" y="3179546"/>
            <a:ext cx="3338398" cy="75351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5951984" y="3861048"/>
            <a:ext cx="0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012082" y="380612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假设</a:t>
            </a:r>
            <a:endParaRPr lang="zh-CN" altLang="en-US" sz="1200" dirty="0"/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6865099" y="4399752"/>
            <a:ext cx="599053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>
            <a:off x="6023992" y="4399960"/>
            <a:ext cx="599053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5136907" y="4395352"/>
            <a:ext cx="599053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圆角矩形标注 29"/>
          <p:cNvSpPr/>
          <p:nvPr/>
        </p:nvSpPr>
        <p:spPr>
          <a:xfrm>
            <a:off x="8282270" y="3178884"/>
            <a:ext cx="1183978" cy="432048"/>
          </a:xfrm>
          <a:prstGeom prst="wedgeRoundRectCallout">
            <a:avLst>
              <a:gd name="adj1" fmla="val -65897"/>
              <a:gd name="adj2" fmla="val 5029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子链表</a:t>
            </a:r>
            <a:endParaRPr lang="zh-CN" altLang="en-US" dirty="0"/>
          </a:p>
        </p:txBody>
      </p:sp>
      <p:sp>
        <p:nvSpPr>
          <p:cNvPr id="32" name="圆角矩形 31"/>
          <p:cNvSpPr/>
          <p:nvPr/>
        </p:nvSpPr>
        <p:spPr>
          <a:xfrm>
            <a:off x="4729356" y="4126780"/>
            <a:ext cx="3338398" cy="59719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46" y="4932004"/>
            <a:ext cx="5285215" cy="657236"/>
          </a:xfrm>
          <a:prstGeom prst="rect">
            <a:avLst/>
          </a:prstGeom>
        </p:spPr>
      </p:pic>
      <p:cxnSp>
        <p:nvCxnSpPr>
          <p:cNvPr id="35" name="直接箭头连接符 34"/>
          <p:cNvCxnSpPr/>
          <p:nvPr/>
        </p:nvCxnSpPr>
        <p:spPr>
          <a:xfrm flipH="1">
            <a:off x="6865099" y="5265022"/>
            <a:ext cx="599053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>
            <a:off x="6023992" y="5265230"/>
            <a:ext cx="599053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>
            <a:off x="5136907" y="5260622"/>
            <a:ext cx="599053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4729356" y="4992050"/>
            <a:ext cx="3338398" cy="59719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/>
          <p:cNvCxnSpPr/>
          <p:nvPr/>
        </p:nvCxnSpPr>
        <p:spPr>
          <a:xfrm>
            <a:off x="4536109" y="4604003"/>
            <a:ext cx="4799" cy="49040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4583832" y="471070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调转</a:t>
            </a:r>
          </a:p>
        </p:txBody>
      </p:sp>
      <p:cxnSp>
        <p:nvCxnSpPr>
          <p:cNvPr id="46" name="直接箭头连接符 45"/>
          <p:cNvCxnSpPr/>
          <p:nvPr/>
        </p:nvCxnSpPr>
        <p:spPr>
          <a:xfrm flipH="1">
            <a:off x="4284305" y="5277945"/>
            <a:ext cx="59905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2063552" y="5661248"/>
            <a:ext cx="261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(n)</a:t>
            </a:r>
            <a:r>
              <a:rPr lang="zh-CN" altLang="en-US" sz="2000" dirty="0" smtClean="0">
                <a:solidFill>
                  <a:srgbClr val="FF0000"/>
                </a:solidFill>
              </a:rPr>
              <a:t>问题</a:t>
            </a:r>
            <a:r>
              <a:rPr lang="en-US" altLang="zh-CN" sz="2000" dirty="0" smtClean="0">
                <a:solidFill>
                  <a:srgbClr val="FF0000"/>
                </a:solidFill>
              </a:rPr>
              <a:t>—&gt;(n-1)</a:t>
            </a:r>
            <a:r>
              <a:rPr lang="zh-CN" altLang="en-US" sz="2000" dirty="0" smtClean="0">
                <a:solidFill>
                  <a:srgbClr val="FF0000"/>
                </a:solidFill>
              </a:rPr>
              <a:t>子问题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485212" y="5661248"/>
            <a:ext cx="5452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—&gt;(n-2)</a:t>
            </a:r>
            <a:r>
              <a:rPr lang="zh-CN" altLang="en-US" sz="2000" dirty="0" smtClean="0">
                <a:solidFill>
                  <a:srgbClr val="FF0000"/>
                </a:solidFill>
              </a:rPr>
              <a:t>问题</a:t>
            </a:r>
            <a:r>
              <a:rPr lang="en-US" altLang="zh-CN" sz="2000" dirty="0" smtClean="0">
                <a:solidFill>
                  <a:srgbClr val="FF0000"/>
                </a:solidFill>
              </a:rPr>
              <a:t>—&gt;(n-3)</a:t>
            </a:r>
            <a:r>
              <a:rPr lang="zh-CN" altLang="en-US" sz="2000" dirty="0" smtClean="0">
                <a:solidFill>
                  <a:srgbClr val="FF0000"/>
                </a:solidFill>
              </a:rPr>
              <a:t>子问题</a:t>
            </a:r>
            <a:r>
              <a:rPr lang="en-US" altLang="zh-CN" sz="2000" dirty="0" smtClean="0">
                <a:solidFill>
                  <a:srgbClr val="FF0000"/>
                </a:solidFill>
              </a:rPr>
              <a:t>…—&gt;(1)</a:t>
            </a:r>
            <a:r>
              <a:rPr lang="zh-CN" altLang="en-US" sz="2000" dirty="0" smtClean="0">
                <a:solidFill>
                  <a:srgbClr val="FF0000"/>
                </a:solidFill>
              </a:rPr>
              <a:t>子问题</a:t>
            </a:r>
            <a:r>
              <a:rPr lang="en-US" altLang="zh-CN" sz="2000" dirty="0" smtClean="0">
                <a:solidFill>
                  <a:srgbClr val="00B050"/>
                </a:solidFill>
              </a:rPr>
              <a:t>(</a:t>
            </a:r>
            <a:r>
              <a:rPr lang="zh-CN" altLang="en-US" sz="2000" dirty="0" smtClean="0">
                <a:solidFill>
                  <a:srgbClr val="00B050"/>
                </a:solidFill>
              </a:rPr>
              <a:t>出口</a:t>
            </a:r>
            <a:r>
              <a:rPr lang="en-US" altLang="zh-CN" sz="2000" dirty="0" smtClean="0">
                <a:solidFill>
                  <a:srgbClr val="00B050"/>
                </a:solidFill>
              </a:rPr>
              <a:t>)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737" y="6021735"/>
            <a:ext cx="5544616" cy="502364"/>
          </a:xfrm>
          <a:prstGeom prst="rect">
            <a:avLst/>
          </a:prstGeom>
        </p:spPr>
      </p:pic>
      <p:sp>
        <p:nvSpPr>
          <p:cNvPr id="50" name="圆角矩形标注 49"/>
          <p:cNvSpPr/>
          <p:nvPr/>
        </p:nvSpPr>
        <p:spPr>
          <a:xfrm>
            <a:off x="1592353" y="4472338"/>
            <a:ext cx="791081" cy="396822"/>
          </a:xfrm>
          <a:prstGeom prst="wedgeRoundRectCallout">
            <a:avLst>
              <a:gd name="adj1" fmla="val 250282"/>
              <a:gd name="adj2" fmla="val 39349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子链表</a:t>
            </a:r>
            <a:r>
              <a:rPr lang="en-US" altLang="zh-CN" sz="1200" dirty="0" smtClean="0"/>
              <a:t>rear</a:t>
            </a:r>
            <a:r>
              <a:rPr lang="zh-CN" altLang="en-US" sz="1200" dirty="0" smtClean="0"/>
              <a:t>指针</a:t>
            </a:r>
            <a:endParaRPr lang="zh-CN" altLang="en-US" sz="1200" dirty="0"/>
          </a:p>
        </p:txBody>
      </p:sp>
      <p:sp>
        <p:nvSpPr>
          <p:cNvPr id="51" name="圆角矩形标注 50"/>
          <p:cNvSpPr/>
          <p:nvPr/>
        </p:nvSpPr>
        <p:spPr>
          <a:xfrm>
            <a:off x="8437525" y="6079974"/>
            <a:ext cx="826828" cy="396822"/>
          </a:xfrm>
          <a:prstGeom prst="wedgeRoundRectCallout">
            <a:avLst>
              <a:gd name="adj1" fmla="val -105776"/>
              <a:gd name="adj2" fmla="val 2277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/>
              <a:t>recHead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4888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23" grpId="0"/>
      <p:bldP spid="30" grpId="0" animBg="1"/>
      <p:bldP spid="32" grpId="0" animBg="1"/>
      <p:bldP spid="38" grpId="0" animBg="1"/>
      <p:bldP spid="40" grpId="0"/>
      <p:bldP spid="47" grpId="0"/>
      <p:bldP spid="48" grpId="0"/>
      <p:bldP spid="50" grpId="0" animBg="1"/>
      <p:bldP spid="5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8C0E1D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52B1E"/>
      </a:hlink>
      <a:folHlink>
        <a:srgbClr val="D52B1E"/>
      </a:folHlink>
    </a:clrScheme>
    <a:fontScheme name="wht自定义">
      <a:majorFont>
        <a:latin typeface="Calibri"/>
        <a:ea typeface="微软雅黑 Light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 2: Text Only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52B1E"/>
      </a:hlink>
      <a:folHlink>
        <a:srgbClr val="D52B1E"/>
      </a:folHlink>
    </a:clrScheme>
    <a:fontScheme name="wht自定义">
      <a:majorFont>
        <a:latin typeface="Calibri"/>
        <a:ea typeface="微软雅黑 Light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8997</TotalTime>
  <Words>3161</Words>
  <Application>Microsoft Office PowerPoint</Application>
  <PresentationFormat>宽屏</PresentationFormat>
  <Paragraphs>568</Paragraphs>
  <Slides>56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56</vt:i4>
      </vt:variant>
    </vt:vector>
  </HeadingPairs>
  <TitlesOfParts>
    <vt:vector size="69" baseType="lpstr">
      <vt:lpstr>华文行楷</vt:lpstr>
      <vt:lpstr>华文细黑</vt:lpstr>
      <vt:lpstr>楷体_GB2312</vt:lpstr>
      <vt:lpstr>隶书</vt:lpstr>
      <vt:lpstr>宋体</vt:lpstr>
      <vt:lpstr>微软雅黑 Light</vt:lpstr>
      <vt:lpstr>Arial</vt:lpstr>
      <vt:lpstr>Calibri</vt:lpstr>
      <vt:lpstr>Cambria Math</vt:lpstr>
      <vt:lpstr>Times New Roman</vt:lpstr>
      <vt:lpstr>Wingdings</vt:lpstr>
      <vt:lpstr>Office Theme</vt:lpstr>
      <vt:lpstr>Slide 2: Text Only</vt:lpstr>
      <vt:lpstr>计算机 算法设计与分析 Computer Algorithms Design &amp; Analysis 第二章 递归 </vt:lpstr>
      <vt:lpstr>第二章 递归 提纲</vt:lpstr>
      <vt:lpstr>回忆-递归函数</vt:lpstr>
      <vt:lpstr>一、递归的概念</vt:lpstr>
      <vt:lpstr>一、递归的概念</vt:lpstr>
      <vt:lpstr>二、递归算法的应用和设计 </vt:lpstr>
      <vt:lpstr>二、递归算法的应用和设计 </vt:lpstr>
      <vt:lpstr>二、递归算法的应用和设计 </vt:lpstr>
      <vt:lpstr>二、递归算法的应用和设计 </vt:lpstr>
      <vt:lpstr>二、递归算法的应用和设计 </vt:lpstr>
      <vt:lpstr>二、递归算法的应用和设计 </vt:lpstr>
      <vt:lpstr>PowerPoint 演示文稿</vt:lpstr>
      <vt:lpstr>二、递归算法的应用和设计 </vt:lpstr>
      <vt:lpstr>二、递归算法的应用和设计 </vt:lpstr>
      <vt:lpstr>二、递归算法的应用和设计 </vt:lpstr>
      <vt:lpstr>二、递归算法的应用和设计 </vt:lpstr>
      <vt:lpstr>二、递归算法的应用和设计 </vt:lpstr>
      <vt:lpstr>二、递归算法的应用和设计 </vt:lpstr>
      <vt:lpstr>二、递归算法的应用和设计 </vt:lpstr>
      <vt:lpstr>二、递归算法的应用和设计 </vt:lpstr>
      <vt:lpstr>二、递归算法的应用和设计 </vt:lpstr>
      <vt:lpstr>二、递归算法的应用和设计 </vt:lpstr>
      <vt:lpstr>二、递归算法的应用和设计 </vt:lpstr>
      <vt:lpstr>三、递归问题的非递归算法</vt:lpstr>
      <vt:lpstr>三、递归问题的非递归算法 </vt:lpstr>
      <vt:lpstr>三、递归问题的非递归算法 </vt:lpstr>
      <vt:lpstr>三、递归问题的非递归算法 </vt:lpstr>
      <vt:lpstr>三、递归问题的非递归算法 </vt:lpstr>
      <vt:lpstr>三、递归问题的非递归算法 </vt:lpstr>
      <vt:lpstr>三、递归问题的非递归算法 </vt:lpstr>
      <vt:lpstr>三、递归问题的非递归算法 </vt:lpstr>
      <vt:lpstr>三、递归问题的非递归算法 </vt:lpstr>
      <vt:lpstr>四、递归式分析</vt:lpstr>
      <vt:lpstr>四、递归式分析</vt:lpstr>
      <vt:lpstr>四、递归式分析</vt:lpstr>
      <vt:lpstr>四、递归式分析</vt:lpstr>
      <vt:lpstr>四、递归式分析</vt:lpstr>
      <vt:lpstr>四、递归式分析</vt:lpstr>
      <vt:lpstr>四、递归式分析</vt:lpstr>
      <vt:lpstr>四、递归式分析</vt:lpstr>
      <vt:lpstr>四、递归式分析</vt:lpstr>
      <vt:lpstr>四、递归式分析</vt:lpstr>
      <vt:lpstr>四、递归式分析</vt:lpstr>
      <vt:lpstr>四、递归式分析</vt:lpstr>
      <vt:lpstr>四、递归式分析</vt:lpstr>
      <vt:lpstr>四、递归式分析</vt:lpstr>
      <vt:lpstr>四、递归式分析</vt:lpstr>
      <vt:lpstr>四、递归式分析</vt:lpstr>
      <vt:lpstr>四、递归式分析</vt:lpstr>
      <vt:lpstr>四、递归式分析</vt:lpstr>
      <vt:lpstr>四、递归式分析</vt:lpstr>
      <vt:lpstr>四、递归式分析</vt:lpstr>
      <vt:lpstr>四、递归式分析</vt:lpstr>
      <vt:lpstr>四、递归式分析</vt:lpstr>
      <vt:lpstr>四、递归式分析</vt:lpstr>
      <vt:lpstr>第一章 绪论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wendy.gallagher</dc:creator>
  <cp:lastModifiedBy>XU</cp:lastModifiedBy>
  <cp:revision>1045</cp:revision>
  <dcterms:created xsi:type="dcterms:W3CDTF">2011-10-31T13:04:17Z</dcterms:created>
  <dcterms:modified xsi:type="dcterms:W3CDTF">2024-03-11T07:15:48Z</dcterms:modified>
</cp:coreProperties>
</file>